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2"/>
  </p:notesMasterIdLst>
  <p:handoutMasterIdLst>
    <p:handoutMasterId r:id="rId33"/>
  </p:handoutMasterIdLst>
  <p:sldIdLst>
    <p:sldId id="285" r:id="rId5"/>
    <p:sldId id="257" r:id="rId6"/>
    <p:sldId id="258" r:id="rId7"/>
    <p:sldId id="273" r:id="rId8"/>
    <p:sldId id="274" r:id="rId9"/>
    <p:sldId id="275" r:id="rId10"/>
    <p:sldId id="276" r:id="rId11"/>
    <p:sldId id="278" r:id="rId12"/>
    <p:sldId id="260" r:id="rId13"/>
    <p:sldId id="263" r:id="rId14"/>
    <p:sldId id="286" r:id="rId15"/>
    <p:sldId id="287" r:id="rId16"/>
    <p:sldId id="264" r:id="rId17"/>
    <p:sldId id="279" r:id="rId18"/>
    <p:sldId id="265" r:id="rId19"/>
    <p:sldId id="292" r:id="rId20"/>
    <p:sldId id="295" r:id="rId21"/>
    <p:sldId id="293" r:id="rId22"/>
    <p:sldId id="294" r:id="rId23"/>
    <p:sldId id="289" r:id="rId24"/>
    <p:sldId id="290" r:id="rId25"/>
    <p:sldId id="288" r:id="rId26"/>
    <p:sldId id="266" r:id="rId27"/>
    <p:sldId id="267" r:id="rId28"/>
    <p:sldId id="268" r:id="rId29"/>
    <p:sldId id="270" r:id="rId30"/>
    <p:sldId id="271" r:id="rId3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C933A-CE04-4BD9-84D0-CA33F3EB2FB8}" v="8" dt="2025-08-18T09:29:23.5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31" autoAdjust="0"/>
    <p:restoredTop sz="87774" autoAdjust="0"/>
  </p:normalViewPr>
  <p:slideViewPr>
    <p:cSldViewPr snapToGrid="0">
      <p:cViewPr varScale="1">
        <p:scale>
          <a:sx n="139" d="100"/>
          <a:sy n="139" d="100"/>
        </p:scale>
        <p:origin x="1380" y="132"/>
      </p:cViewPr>
      <p:guideLst/>
    </p:cSldViewPr>
  </p:slideViewPr>
  <p:notesTextViewPr>
    <p:cViewPr>
      <p:scale>
        <a:sx n="1" d="1"/>
        <a:sy n="1" d="1"/>
      </p:scale>
      <p:origin x="0" y="-24"/>
    </p:cViewPr>
  </p:notesTextViewPr>
  <p:notesViewPr>
    <p:cSldViewPr snapToGrid="0">
      <p:cViewPr varScale="1">
        <p:scale>
          <a:sx n="121" d="100"/>
          <a:sy n="121" d="100"/>
        </p:scale>
        <p:origin x="416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ørensen Loft" userId="42949a3e-5aba-4e5d-931a-6d7b2cf6ec97" providerId="ADAL" clId="{02561E23-DAFB-4F27-9E11-20F0274F384F}"/>
    <pc:docChg chg="undo custSel addSld delSld modSld modMainMaster">
      <pc:chgData name="Michael Sørensen Loft" userId="42949a3e-5aba-4e5d-931a-6d7b2cf6ec97" providerId="ADAL" clId="{02561E23-DAFB-4F27-9E11-20F0274F384F}" dt="2024-08-28T10:20:37.377" v="897" actId="1076"/>
      <pc:docMkLst>
        <pc:docMk/>
      </pc:docMkLst>
      <pc:sldChg chg="del">
        <pc:chgData name="Michael Sørensen Loft" userId="42949a3e-5aba-4e5d-931a-6d7b2cf6ec97" providerId="ADAL" clId="{02561E23-DAFB-4F27-9E11-20F0274F384F}" dt="2024-08-28T09:10:58.085" v="788" actId="47"/>
        <pc:sldMkLst>
          <pc:docMk/>
          <pc:sldMk cId="0" sldId="256"/>
        </pc:sldMkLst>
      </pc:sldChg>
      <pc:sldChg chg="addSp delSp modSp mod">
        <pc:chgData name="Michael Sørensen Loft" userId="42949a3e-5aba-4e5d-931a-6d7b2cf6ec97" providerId="ADAL" clId="{02561E23-DAFB-4F27-9E11-20F0274F384F}" dt="2024-08-28T10:19:41.114" v="889" actId="1036"/>
        <pc:sldMkLst>
          <pc:docMk/>
          <pc:sldMk cId="0" sldId="258"/>
        </pc:sldMkLst>
      </pc:sldChg>
      <pc:sldChg chg="modSp mod">
        <pc:chgData name="Michael Sørensen Loft" userId="42949a3e-5aba-4e5d-931a-6d7b2cf6ec97" providerId="ADAL" clId="{02561E23-DAFB-4F27-9E11-20F0274F384F}" dt="2024-08-28T08:24:51.114" v="172" actId="20577"/>
        <pc:sldMkLst>
          <pc:docMk/>
          <pc:sldMk cId="0" sldId="260"/>
        </pc:sldMkLst>
      </pc:sldChg>
      <pc:sldChg chg="addSp delSp modSp mod">
        <pc:chgData name="Michael Sørensen Loft" userId="42949a3e-5aba-4e5d-931a-6d7b2cf6ec97" providerId="ADAL" clId="{02561E23-DAFB-4F27-9E11-20F0274F384F}" dt="2024-08-28T08:27:03.639" v="187" actId="6549"/>
        <pc:sldMkLst>
          <pc:docMk/>
          <pc:sldMk cId="0" sldId="263"/>
        </pc:sldMkLst>
      </pc:sldChg>
      <pc:sldChg chg="addSp delSp modSp mod">
        <pc:chgData name="Michael Sørensen Loft" userId="42949a3e-5aba-4e5d-931a-6d7b2cf6ec97" providerId="ADAL" clId="{02561E23-DAFB-4F27-9E11-20F0274F384F}" dt="2024-08-28T08:46:07.903" v="194" actId="1076"/>
        <pc:sldMkLst>
          <pc:docMk/>
          <pc:sldMk cId="0" sldId="264"/>
        </pc:sldMkLst>
      </pc:sldChg>
      <pc:sldChg chg="modSp mod">
        <pc:chgData name="Michael Sørensen Loft" userId="42949a3e-5aba-4e5d-931a-6d7b2cf6ec97" providerId="ADAL" clId="{02561E23-DAFB-4F27-9E11-20F0274F384F}" dt="2024-08-28T08:17:37.093" v="113" actId="20577"/>
        <pc:sldMkLst>
          <pc:docMk/>
          <pc:sldMk cId="4273213242" sldId="275"/>
        </pc:sldMkLst>
      </pc:sldChg>
      <pc:sldChg chg="addSp modSp modAnim modNotes">
        <pc:chgData name="Michael Sørensen Loft" userId="42949a3e-5aba-4e5d-931a-6d7b2cf6ec97" providerId="ADAL" clId="{02561E23-DAFB-4F27-9E11-20F0274F384F}" dt="2024-08-28T09:11:38.333" v="794"/>
        <pc:sldMkLst>
          <pc:docMk/>
          <pc:sldMk cId="768018720" sldId="276"/>
        </pc:sldMkLst>
      </pc:sldChg>
      <pc:sldChg chg="delSp del modNotes">
        <pc:chgData name="Michael Sørensen Loft" userId="42949a3e-5aba-4e5d-931a-6d7b2cf6ec97" providerId="ADAL" clId="{02561E23-DAFB-4F27-9E11-20F0274F384F}" dt="2024-08-28T09:11:56.120" v="795" actId="47"/>
        <pc:sldMkLst>
          <pc:docMk/>
          <pc:sldMk cId="4057357406" sldId="277"/>
        </pc:sldMkLst>
      </pc:sldChg>
      <pc:sldChg chg="del">
        <pc:chgData name="Michael Sørensen Loft" userId="42949a3e-5aba-4e5d-931a-6d7b2cf6ec97" providerId="ADAL" clId="{02561E23-DAFB-4F27-9E11-20F0274F384F}" dt="2024-08-28T08:23:38.871" v="156" actId="47"/>
        <pc:sldMkLst>
          <pc:docMk/>
          <pc:sldMk cId="1101663770" sldId="280"/>
        </pc:sldMkLst>
      </pc:sldChg>
      <pc:sldChg chg="del">
        <pc:chgData name="Michael Sørensen Loft" userId="42949a3e-5aba-4e5d-931a-6d7b2cf6ec97" providerId="ADAL" clId="{02561E23-DAFB-4F27-9E11-20F0274F384F}" dt="2024-08-28T08:25:08.085" v="173" actId="47"/>
        <pc:sldMkLst>
          <pc:docMk/>
          <pc:sldMk cId="2311588267" sldId="281"/>
        </pc:sldMkLst>
      </pc:sldChg>
      <pc:sldChg chg="del">
        <pc:chgData name="Michael Sørensen Loft" userId="42949a3e-5aba-4e5d-931a-6d7b2cf6ec97" providerId="ADAL" clId="{02561E23-DAFB-4F27-9E11-20F0274F384F}" dt="2024-08-28T08:25:40.602" v="174" actId="47"/>
        <pc:sldMkLst>
          <pc:docMk/>
          <pc:sldMk cId="675224924" sldId="282"/>
        </pc:sldMkLst>
      </pc:sldChg>
      <pc:sldChg chg="del">
        <pc:chgData name="Michael Sørensen Loft" userId="42949a3e-5aba-4e5d-931a-6d7b2cf6ec97" providerId="ADAL" clId="{02561E23-DAFB-4F27-9E11-20F0274F384F}" dt="2024-08-28T08:25:44.865" v="175" actId="47"/>
        <pc:sldMkLst>
          <pc:docMk/>
          <pc:sldMk cId="2956386905" sldId="283"/>
        </pc:sldMkLst>
      </pc:sldChg>
      <pc:sldChg chg="del">
        <pc:chgData name="Michael Sørensen Loft" userId="42949a3e-5aba-4e5d-931a-6d7b2cf6ec97" providerId="ADAL" clId="{02561E23-DAFB-4F27-9E11-20F0274F384F}" dt="2024-08-28T08:23:43.702" v="157" actId="47"/>
        <pc:sldMkLst>
          <pc:docMk/>
          <pc:sldMk cId="2759027574" sldId="284"/>
        </pc:sldMkLst>
      </pc:sldChg>
      <pc:sldChg chg="addSp delSp modSp new mod modClrScheme chgLayout">
        <pc:chgData name="Michael Sørensen Loft" userId="42949a3e-5aba-4e5d-931a-6d7b2cf6ec97" providerId="ADAL" clId="{02561E23-DAFB-4F27-9E11-20F0274F384F}" dt="2024-08-28T09:10:55.219" v="787" actId="700"/>
        <pc:sldMkLst>
          <pc:docMk/>
          <pc:sldMk cId="3316349070" sldId="285"/>
        </pc:sldMkLst>
      </pc:sldChg>
      <pc:sldChg chg="modSp add mod">
        <pc:chgData name="Michael Sørensen Loft" userId="42949a3e-5aba-4e5d-931a-6d7b2cf6ec97" providerId="ADAL" clId="{02561E23-DAFB-4F27-9E11-20F0274F384F}" dt="2024-08-28T08:27:25.827" v="189" actId="6549"/>
        <pc:sldMkLst>
          <pc:docMk/>
          <pc:sldMk cId="2004499466" sldId="286"/>
        </pc:sldMkLst>
      </pc:sldChg>
      <pc:sldChg chg="delSp add del modAnim">
        <pc:chgData name="Michael Sørensen Loft" userId="42949a3e-5aba-4e5d-931a-6d7b2cf6ec97" providerId="ADAL" clId="{02561E23-DAFB-4F27-9E11-20F0274F384F}" dt="2024-08-28T08:26:03.831" v="178" actId="47"/>
        <pc:sldMkLst>
          <pc:docMk/>
          <pc:sldMk cId="2018011637" sldId="286"/>
        </pc:sldMkLst>
      </pc:sldChg>
      <pc:sldChg chg="modSp add mod">
        <pc:chgData name="Michael Sørensen Loft" userId="42949a3e-5aba-4e5d-931a-6d7b2cf6ec97" providerId="ADAL" clId="{02561E23-DAFB-4F27-9E11-20F0274F384F}" dt="2024-08-28T08:27:44.068" v="190" actId="207"/>
        <pc:sldMkLst>
          <pc:docMk/>
          <pc:sldMk cId="3736427594" sldId="287"/>
        </pc:sldMkLst>
      </pc:sldChg>
      <pc:sldChg chg="addSp modSp new mod">
        <pc:chgData name="Michael Sørensen Loft" userId="42949a3e-5aba-4e5d-931a-6d7b2cf6ec97" providerId="ADAL" clId="{02561E23-DAFB-4F27-9E11-20F0274F384F}" dt="2024-08-28T08:49:27.721" v="210" actId="1076"/>
        <pc:sldMkLst>
          <pc:docMk/>
          <pc:sldMk cId="351367209" sldId="288"/>
        </pc:sldMkLst>
      </pc:sldChg>
      <pc:sldChg chg="addSp modSp new mod">
        <pc:chgData name="Michael Sørensen Loft" userId="42949a3e-5aba-4e5d-931a-6d7b2cf6ec97" providerId="ADAL" clId="{02561E23-DAFB-4F27-9E11-20F0274F384F}" dt="2024-08-28T08:52:00.953" v="222" actId="1076"/>
        <pc:sldMkLst>
          <pc:docMk/>
          <pc:sldMk cId="3353773391" sldId="289"/>
        </pc:sldMkLst>
      </pc:sldChg>
      <pc:sldChg chg="addSp new mod">
        <pc:chgData name="Michael Sørensen Loft" userId="42949a3e-5aba-4e5d-931a-6d7b2cf6ec97" providerId="ADAL" clId="{02561E23-DAFB-4F27-9E11-20F0274F384F}" dt="2024-08-28T08:52:21.121" v="224" actId="22"/>
        <pc:sldMkLst>
          <pc:docMk/>
          <pc:sldMk cId="1246161811" sldId="290"/>
        </pc:sldMkLst>
      </pc:sldChg>
      <pc:sldChg chg="addSp delSp modSp new del mod">
        <pc:chgData name="Michael Sørensen Loft" userId="42949a3e-5aba-4e5d-931a-6d7b2cf6ec97" providerId="ADAL" clId="{02561E23-DAFB-4F27-9E11-20F0274F384F}" dt="2024-08-28T09:15:18.587" v="877" actId="47"/>
        <pc:sldMkLst>
          <pc:docMk/>
          <pc:sldMk cId="2045548083" sldId="291"/>
        </pc:sldMkLst>
      </pc:sldChg>
      <pc:sldChg chg="delSp modSp add mod modClrScheme chgLayout">
        <pc:chgData name="Michael Sørensen Loft" userId="42949a3e-5aba-4e5d-931a-6d7b2cf6ec97" providerId="ADAL" clId="{02561E23-DAFB-4F27-9E11-20F0274F384F}" dt="2024-08-28T10:20:30.305" v="896" actId="1076"/>
        <pc:sldMkLst>
          <pc:docMk/>
          <pc:sldMk cId="2174568134" sldId="292"/>
        </pc:sldMkLst>
      </pc:sldChg>
      <pc:sldChg chg="addSp delSp modSp new mod">
        <pc:chgData name="Michael Sørensen Loft" userId="42949a3e-5aba-4e5d-931a-6d7b2cf6ec97" providerId="ADAL" clId="{02561E23-DAFB-4F27-9E11-20F0274F384F}" dt="2024-08-28T09:09:35.231" v="783" actId="20577"/>
        <pc:sldMkLst>
          <pc:docMk/>
          <pc:sldMk cId="3321140511" sldId="293"/>
        </pc:sldMkLst>
      </pc:sldChg>
      <pc:sldChg chg="addSp modSp add mod">
        <pc:chgData name="Michael Sørensen Loft" userId="42949a3e-5aba-4e5d-931a-6d7b2cf6ec97" providerId="ADAL" clId="{02561E23-DAFB-4F27-9E11-20F0274F384F}" dt="2024-08-28T09:08:47.229" v="752" actId="207"/>
        <pc:sldMkLst>
          <pc:docMk/>
          <pc:sldMk cId="3759969495" sldId="294"/>
        </pc:sldMkLst>
      </pc:sldChg>
      <pc:sldChg chg="addSp delSp modSp add mod modClrScheme chgLayout">
        <pc:chgData name="Michael Sørensen Loft" userId="42949a3e-5aba-4e5d-931a-6d7b2cf6ec97" providerId="ADAL" clId="{02561E23-DAFB-4F27-9E11-20F0274F384F}" dt="2024-08-28T10:20:37.377" v="897" actId="1076"/>
        <pc:sldMkLst>
          <pc:docMk/>
          <pc:sldMk cId="2949954443" sldId="295"/>
        </pc:sldMkLst>
      </pc:sldChg>
      <pc:sldMasterChg chg="delSp modSp mod">
        <pc:chgData name="Michael Sørensen Loft" userId="42949a3e-5aba-4e5d-931a-6d7b2cf6ec97" providerId="ADAL" clId="{02561E23-DAFB-4F27-9E11-20F0274F384F}" dt="2024-08-28T08:14:35.435" v="32" actId="478"/>
        <pc:sldMasterMkLst>
          <pc:docMk/>
          <pc:sldMasterMk cId="0" sldId="2147483648"/>
        </pc:sldMasterMkLst>
      </pc:sldMasterChg>
    </pc:docChg>
  </pc:docChgLst>
  <pc:docChgLst>
    <pc:chgData name="Michael Sørensen Loft" userId="42949a3e-5aba-4e5d-931a-6d7b2cf6ec97" providerId="ADAL" clId="{06AC933A-CE04-4BD9-84D0-CA33F3EB2FB8}"/>
    <pc:docChg chg="custSel modSld">
      <pc:chgData name="Michael Sørensen Loft" userId="42949a3e-5aba-4e5d-931a-6d7b2cf6ec97" providerId="ADAL" clId="{06AC933A-CE04-4BD9-84D0-CA33F3EB2FB8}" dt="2025-08-18T09:30:05.235" v="119" actId="20577"/>
      <pc:docMkLst>
        <pc:docMk/>
      </pc:docMkLst>
      <pc:sldChg chg="addSp delSp modSp mod">
        <pc:chgData name="Michael Sørensen Loft" userId="42949a3e-5aba-4e5d-931a-6d7b2cf6ec97" providerId="ADAL" clId="{06AC933A-CE04-4BD9-84D0-CA33F3EB2FB8}" dt="2025-08-18T09:24:33.903" v="8" actId="1076"/>
        <pc:sldMkLst>
          <pc:docMk/>
          <pc:sldMk cId="0" sldId="258"/>
        </pc:sldMkLst>
        <pc:spChg chg="del">
          <ac:chgData name="Michael Sørensen Loft" userId="42949a3e-5aba-4e5d-931a-6d7b2cf6ec97" providerId="ADAL" clId="{06AC933A-CE04-4BD9-84D0-CA33F3EB2FB8}" dt="2025-08-18T09:22:56.144" v="1" actId="478"/>
          <ac:spMkLst>
            <pc:docMk/>
            <pc:sldMk cId="0" sldId="258"/>
            <ac:spMk id="6" creationId="{00000000-0000-0000-0000-000000000000}"/>
          </ac:spMkLst>
        </pc:spChg>
        <pc:picChg chg="del">
          <ac:chgData name="Michael Sørensen Loft" userId="42949a3e-5aba-4e5d-931a-6d7b2cf6ec97" providerId="ADAL" clId="{06AC933A-CE04-4BD9-84D0-CA33F3EB2FB8}" dt="2025-08-18T09:22:54.064" v="0" actId="478"/>
          <ac:picMkLst>
            <pc:docMk/>
            <pc:sldMk cId="0" sldId="258"/>
            <ac:picMk id="3" creationId="{FC0011F0-C32E-3BE1-1C61-AED0340287D0}"/>
          </ac:picMkLst>
        </pc:picChg>
        <pc:picChg chg="add mod">
          <ac:chgData name="Michael Sørensen Loft" userId="42949a3e-5aba-4e5d-931a-6d7b2cf6ec97" providerId="ADAL" clId="{06AC933A-CE04-4BD9-84D0-CA33F3EB2FB8}" dt="2025-08-18T09:24:33.903" v="8" actId="1076"/>
          <ac:picMkLst>
            <pc:docMk/>
            <pc:sldMk cId="0" sldId="258"/>
            <ac:picMk id="5" creationId="{690A3712-9AE2-44CE-ABDF-5AE885477DCD}"/>
          </ac:picMkLst>
        </pc:picChg>
        <pc:picChg chg="del">
          <ac:chgData name="Michael Sørensen Loft" userId="42949a3e-5aba-4e5d-931a-6d7b2cf6ec97" providerId="ADAL" clId="{06AC933A-CE04-4BD9-84D0-CA33F3EB2FB8}" dt="2025-08-18T09:22:57.308" v="2" actId="478"/>
          <ac:picMkLst>
            <pc:docMk/>
            <pc:sldMk cId="0" sldId="258"/>
            <ac:picMk id="184" creationId="{00000000-0000-0000-0000-000000000000}"/>
          </ac:picMkLst>
        </pc:picChg>
      </pc:sldChg>
      <pc:sldChg chg="modSp mod">
        <pc:chgData name="Michael Sørensen Loft" userId="42949a3e-5aba-4e5d-931a-6d7b2cf6ec97" providerId="ADAL" clId="{06AC933A-CE04-4BD9-84D0-CA33F3EB2FB8}" dt="2025-08-18T09:27:29.672" v="33" actId="20577"/>
        <pc:sldMkLst>
          <pc:docMk/>
          <pc:sldMk cId="0" sldId="260"/>
        </pc:sldMkLst>
        <pc:spChg chg="mod">
          <ac:chgData name="Michael Sørensen Loft" userId="42949a3e-5aba-4e5d-931a-6d7b2cf6ec97" providerId="ADAL" clId="{06AC933A-CE04-4BD9-84D0-CA33F3EB2FB8}" dt="2025-08-18T09:27:29.672" v="33" actId="20577"/>
          <ac:spMkLst>
            <pc:docMk/>
            <pc:sldMk cId="0" sldId="260"/>
            <ac:spMk id="191" creationId="{00000000-0000-0000-0000-000000000000}"/>
          </ac:spMkLst>
        </pc:spChg>
      </pc:sldChg>
      <pc:sldChg chg="addSp delSp modSp mod modNotesTx">
        <pc:chgData name="Michael Sørensen Loft" userId="42949a3e-5aba-4e5d-931a-6d7b2cf6ec97" providerId="ADAL" clId="{06AC933A-CE04-4BD9-84D0-CA33F3EB2FB8}" dt="2025-08-18T09:30:05.235" v="119" actId="20577"/>
        <pc:sldMkLst>
          <pc:docMk/>
          <pc:sldMk cId="0" sldId="264"/>
        </pc:sldMkLst>
        <pc:graphicFrameChg chg="add mod modGraphic">
          <ac:chgData name="Michael Sørensen Loft" userId="42949a3e-5aba-4e5d-931a-6d7b2cf6ec97" providerId="ADAL" clId="{06AC933A-CE04-4BD9-84D0-CA33F3EB2FB8}" dt="2025-08-18T09:28:59.272" v="42" actId="14100"/>
          <ac:graphicFrameMkLst>
            <pc:docMk/>
            <pc:sldMk cId="0" sldId="264"/>
            <ac:graphicFrameMk id="2" creationId="{770225FB-9F41-49CB-8C14-01D882DC20D9}"/>
          </ac:graphicFrameMkLst>
        </pc:graphicFrameChg>
        <pc:picChg chg="del">
          <ac:chgData name="Michael Sørensen Loft" userId="42949a3e-5aba-4e5d-931a-6d7b2cf6ec97" providerId="ADAL" clId="{06AC933A-CE04-4BD9-84D0-CA33F3EB2FB8}" dt="2025-08-18T09:28:28.528" v="34" actId="478"/>
          <ac:picMkLst>
            <pc:docMk/>
            <pc:sldMk cId="0" sldId="264"/>
            <ac:picMk id="3" creationId="{F227C753-D9CB-25CC-0A4B-97D2A78C59D1}"/>
          </ac:picMkLst>
        </pc:picChg>
      </pc:sldChg>
      <pc:sldChg chg="modSp mod">
        <pc:chgData name="Michael Sørensen Loft" userId="42949a3e-5aba-4e5d-931a-6d7b2cf6ec97" providerId="ADAL" clId="{06AC933A-CE04-4BD9-84D0-CA33F3EB2FB8}" dt="2025-08-18T09:25:02.389" v="19" actId="20577"/>
        <pc:sldMkLst>
          <pc:docMk/>
          <pc:sldMk cId="4273213242" sldId="275"/>
        </pc:sldMkLst>
        <pc:spChg chg="mod">
          <ac:chgData name="Michael Sørensen Loft" userId="42949a3e-5aba-4e5d-931a-6d7b2cf6ec97" providerId="ADAL" clId="{06AC933A-CE04-4BD9-84D0-CA33F3EB2FB8}" dt="2025-08-18T09:25:02.389" v="19" actId="20577"/>
          <ac:spMkLst>
            <pc:docMk/>
            <pc:sldMk cId="4273213242" sldId="27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9C1D8F-5E15-5B11-82D1-FE3FE0FC13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a:extLst>
              <a:ext uri="{FF2B5EF4-FFF2-40B4-BE49-F238E27FC236}">
                <a16:creationId xmlns:a16="http://schemas.microsoft.com/office/drawing/2014/main" id="{801AB704-0592-43BD-F36D-FC3D75A178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0C524F-0739-4A4F-834D-02AA92528CFE}" type="datetimeFigureOut">
              <a:rPr lang="da-DK" smtClean="0"/>
              <a:t>18-08-2025</a:t>
            </a:fld>
            <a:endParaRPr lang="da-DK"/>
          </a:p>
        </p:txBody>
      </p:sp>
      <p:sp>
        <p:nvSpPr>
          <p:cNvPr id="4" name="Footer Placeholder 3">
            <a:extLst>
              <a:ext uri="{FF2B5EF4-FFF2-40B4-BE49-F238E27FC236}">
                <a16:creationId xmlns:a16="http://schemas.microsoft.com/office/drawing/2014/main" id="{B4783992-6612-CDFC-8880-3335982281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Slide Number Placeholder 4">
            <a:extLst>
              <a:ext uri="{FF2B5EF4-FFF2-40B4-BE49-F238E27FC236}">
                <a16:creationId xmlns:a16="http://schemas.microsoft.com/office/drawing/2014/main" id="{5F0DF138-57A7-C1CB-F71D-0092360368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CF9296-A47D-4D07-9BDD-076A88C7A712}" type="slidenum">
              <a:rPr lang="da-DK" smtClean="0"/>
              <a:t>‹#›</a:t>
            </a:fld>
            <a:endParaRPr lang="da-DK"/>
          </a:p>
        </p:txBody>
      </p:sp>
    </p:spTree>
    <p:extLst>
      <p:ext uri="{BB962C8B-B14F-4D97-AF65-F5344CB8AC3E}">
        <p14:creationId xmlns:p14="http://schemas.microsoft.com/office/powerpoint/2010/main" val="1065948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da-DK" sz="1800" b="0" strike="noStrike" spc="-1">
                <a:solidFill>
                  <a:srgbClr val="000000"/>
                </a:solidFill>
                <a:latin typeface="Calibri"/>
              </a:rPr>
              <a:t>Click to move the slide</a:t>
            </a:r>
          </a:p>
        </p:txBody>
      </p:sp>
      <p:sp>
        <p:nvSpPr>
          <p:cNvPr id="17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17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17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17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CF32387-58B7-4256-9D7B-D9DEB449C43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noRot="1" noChangeAspect="1"/>
          </p:cNvSpPr>
          <p:nvPr>
            <p:ph type="sldImg"/>
          </p:nvPr>
        </p:nvSpPr>
        <p:spPr>
          <a:xfrm>
            <a:off x="685800" y="1143000"/>
            <a:ext cx="5486400" cy="3086100"/>
          </a:xfrm>
          <a:prstGeom prst="rect">
            <a:avLst/>
          </a:prstGeom>
        </p:spPr>
      </p:sp>
      <p:sp>
        <p:nvSpPr>
          <p:cNvPr id="21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Michael startede efteråret 2016. Han underviser også i GFV.</a:t>
            </a:r>
            <a:endParaRPr lang="en-US" sz="2000" b="0" strike="noStrike" spc="-1" dirty="0">
              <a:latin typeface="Arial"/>
            </a:endParaRPr>
          </a:p>
          <a:p>
            <a:pPr marL="216000" indent="-216000">
              <a:lnSpc>
                <a:spcPct val="100000"/>
              </a:lnSpc>
            </a:pPr>
            <a:r>
              <a:rPr lang="da-DK" sz="2000" b="0" strike="noStrike" spc="-1" dirty="0">
                <a:latin typeface="Arial"/>
              </a:rPr>
              <a:t>Henrik startede i foråret 2017. Han underviser også i SWD, samt DAB og SMAP.</a:t>
            </a:r>
          </a:p>
          <a:p>
            <a:pPr marL="216000" indent="-216000">
              <a:lnSpc>
                <a:spcPct val="100000"/>
              </a:lnSpc>
            </a:pPr>
            <a:r>
              <a:rPr lang="da-DK" sz="2000" b="0" strike="noStrike" spc="-1" dirty="0">
                <a:latin typeface="Arial"/>
              </a:rPr>
              <a:t>Lars kender i alle og er med ind over </a:t>
            </a:r>
            <a:r>
              <a:rPr lang="da-DK" sz="2000" b="0" strike="noStrike" spc="-1">
                <a:latin typeface="Arial"/>
              </a:rPr>
              <a:t>det meste.</a:t>
            </a:r>
            <a:endParaRPr lang="en-US" sz="2000" b="0" strike="noStrike" spc="-1" dirty="0">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77786F8-38E4-492E-AC88-52554799EB93}" type="slidenum">
              <a:rPr lang="da-DK" sz="1200" b="0" strike="noStrike" spc="-1">
                <a:solidFill>
                  <a:srgbClr val="000000"/>
                </a:solidFill>
                <a:latin typeface="+mn-lt"/>
                <a:ea typeface="+mn-ea"/>
              </a:rPr>
              <a:t>3</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685800" y="1143000"/>
            <a:ext cx="5486400" cy="3086100"/>
          </a:xfrm>
          <a:prstGeom prst="rect">
            <a:avLst/>
          </a:prstGeom>
        </p:spPr>
      </p:sp>
      <p:sp>
        <p:nvSpPr>
          <p:cNvPr id="23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Emner fra ST2ITS2 lektionsplanen.</a:t>
            </a:r>
            <a:endParaRPr lang="en-US" sz="2000" b="0" strike="noStrike" spc="-1">
              <a:latin typeface="Arial"/>
            </a:endParaRPr>
          </a:p>
          <a:p>
            <a:pPr marL="216000" indent="-216000">
              <a:lnSpc>
                <a:spcPct val="100000"/>
              </a:lnSpc>
            </a:pPr>
            <a:r>
              <a:rPr lang="da-DK" sz="2000" b="0" strike="noStrike" spc="-1">
                <a:latin typeface="Arial"/>
              </a:rPr>
              <a:t>Dette er hvad vi regner med at I ved.</a:t>
            </a:r>
            <a:endParaRPr lang="en-US" sz="2000" b="0" strike="noStrike" spc="-1">
              <a:latin typeface="Arial"/>
            </a:endParaRPr>
          </a:p>
          <a:p>
            <a:pPr marL="216000" indent="-216000">
              <a:lnSpc>
                <a:spcPct val="100000"/>
              </a:lnSpc>
            </a:pPr>
            <a:r>
              <a:rPr lang="da-DK" sz="2000" b="0" strike="noStrike" spc="-1">
                <a:latin typeface="Arial"/>
              </a:rPr>
              <a:t>Spørgsmål: </a:t>
            </a:r>
            <a:r>
              <a:rPr lang="da-DK" sz="2000" b="1" strike="noStrike" spc="-1">
                <a:latin typeface="Arial"/>
              </a:rPr>
              <a:t>Hvad var svært?</a:t>
            </a: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r>
              <a:rPr lang="da-DK" sz="2000" b="0" strike="noStrike" spc="-1">
                <a:latin typeface="Arial"/>
              </a:rPr>
              <a:t>Vi repeterer de objektorienterede begreber, interfaces, arv og polymorfi. For hvis I ikke helt forstår dem, bliver dette kursus rigtig svært. Og det kan vi jo ikke ha’, vel?</a:t>
            </a:r>
            <a:endParaRPr lang="en-US" sz="2000" b="0" strike="noStrike" spc="-1">
              <a:latin typeface="Arial"/>
            </a:endParaRPr>
          </a:p>
          <a:p>
            <a:pPr>
              <a:lnSpc>
                <a:spcPct val="100000"/>
              </a:lnSpc>
            </a:pPr>
            <a:r>
              <a:rPr lang="da-DK" sz="2000" b="0" strike="noStrike" spc="-1">
                <a:latin typeface="Arial"/>
              </a:rPr>
              <a:t>Er der andet, vi har brug for at repetere?</a:t>
            </a:r>
            <a:endParaRPr lang="en-US" sz="2000" b="0" strike="noStrike" spc="-1">
              <a:latin typeface="Arial"/>
            </a:endParaRPr>
          </a:p>
          <a:p>
            <a:pPr>
              <a:lnSpc>
                <a:spcPct val="100000"/>
              </a:lnSpc>
            </a:pPr>
            <a:endParaRPr lang="en-US" sz="2000" b="0" strike="noStrike" spc="-1">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9B92B-3F35-4601-99FB-752FBEF3CA38}" type="slidenum">
              <a:rPr lang="da-DK" sz="1200" b="0" strike="noStrike" spc="-1">
                <a:solidFill>
                  <a:srgbClr val="000000"/>
                </a:solidFill>
                <a:latin typeface="+mn-lt"/>
                <a:ea typeface="+mn-ea"/>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533400" y="763588"/>
            <a:ext cx="6704013" cy="3771900"/>
          </a:xfrm>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263033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6</a:t>
            </a:fld>
            <a:endParaRPr lang="da-DK"/>
          </a:p>
        </p:txBody>
      </p:sp>
    </p:spTree>
    <p:extLst>
      <p:ext uri="{BB962C8B-B14F-4D97-AF65-F5344CB8AC3E}">
        <p14:creationId xmlns:p14="http://schemas.microsoft.com/office/powerpoint/2010/main" val="3599601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96AE69BF-7D4B-4731-9040-10D9EE679D2E}" type="slidenum">
              <a:rPr lang="da-DK" smtClean="0"/>
              <a:t>7</a:t>
            </a:fld>
            <a:endParaRPr lang="da-DK"/>
          </a:p>
        </p:txBody>
      </p:sp>
    </p:spTree>
    <p:extLst>
      <p:ext uri="{BB962C8B-B14F-4D97-AF65-F5344CB8AC3E}">
        <p14:creationId xmlns:p14="http://schemas.microsoft.com/office/powerpoint/2010/main" val="369295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6AE69BF-7D4B-4731-9040-10D9EE679D2E}" type="slidenum">
              <a:rPr lang="da-DK" smtClean="0"/>
              <a:t>8</a:t>
            </a:fld>
            <a:endParaRPr lang="da-DK"/>
          </a:p>
        </p:txBody>
      </p:sp>
    </p:spTree>
    <p:extLst>
      <p:ext uri="{BB962C8B-B14F-4D97-AF65-F5344CB8AC3E}">
        <p14:creationId xmlns:p14="http://schemas.microsoft.com/office/powerpoint/2010/main" val="59594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685800" y="1143000"/>
            <a:ext cx="5486400" cy="3086100"/>
          </a:xfrm>
          <a:prstGeom prst="rect">
            <a:avLst/>
          </a:prstGeom>
        </p:spPr>
      </p:sp>
      <p:sp>
        <p:nvSpPr>
          <p:cNvPr id="22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dirty="0">
                <a:latin typeface="Arial"/>
              </a:rPr>
              <a:t>Vi skal </a:t>
            </a:r>
            <a:r>
              <a:rPr lang="da-DK" sz="2000" b="0" strike="noStrike" spc="-1">
                <a:latin typeface="Arial"/>
              </a:rPr>
              <a:t>igennem 5 </a:t>
            </a:r>
            <a:r>
              <a:rPr lang="da-DK" sz="2000" b="0" strike="noStrike" spc="-1" dirty="0">
                <a:latin typeface="Arial"/>
              </a:rPr>
              <a:t>store emner:</a:t>
            </a:r>
            <a:endParaRPr lang="en-US" sz="2000" b="0" strike="noStrike" spc="-1" dirty="0">
              <a:latin typeface="Arial"/>
            </a:endParaRP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Design patterns</a:t>
            </a:r>
            <a:endParaRPr lang="en-US" sz="2000" b="0" strike="noStrike" spc="-1" dirty="0">
              <a:latin typeface="+mn-lt"/>
            </a:endParaRP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Parallelitet i vores programmer og de synkroniseringsproblemer, der følger med når man har flere tråde.</a:t>
            </a: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Netværkskommunikation</a:t>
            </a:r>
          </a:p>
          <a:p>
            <a:pPr marL="285840" marR="0" lvl="0" indent="-285480" algn="l" defTabSz="914400" rtl="0" eaLnBrk="1" fontAlgn="auto" latinLnBrk="0" hangingPunct="1">
              <a:lnSpc>
                <a:spcPct val="100000"/>
              </a:lnSpc>
              <a:spcBef>
                <a:spcPts val="0"/>
              </a:spcBef>
              <a:spcAft>
                <a:spcPts val="0"/>
              </a:spcAft>
              <a:buClr>
                <a:srgbClr val="000000"/>
              </a:buClr>
              <a:buSzTx/>
              <a:buFont typeface="Arial"/>
              <a:buChar char="•"/>
              <a:tabLst/>
              <a:defRPr/>
            </a:pPr>
            <a:r>
              <a:rPr lang="da-DK" sz="2000" b="0" strike="noStrike" spc="-1" dirty="0">
                <a:latin typeface="+mn-lt"/>
              </a:rPr>
              <a:t>Brug af </a:t>
            </a:r>
            <a:r>
              <a:rPr lang="da-DK" sz="2000" b="0" strike="noStrike" spc="-1" dirty="0" err="1">
                <a:latin typeface="+mn-lt"/>
              </a:rPr>
              <a:t>API’er</a:t>
            </a:r>
            <a:endParaRPr lang="en-US" sz="2000" b="0" strike="noStrike" spc="-1" dirty="0">
              <a:latin typeface="+mn-lt"/>
            </a:endParaRPr>
          </a:p>
          <a:p>
            <a:pPr marL="285840" indent="-285480">
              <a:lnSpc>
                <a:spcPct val="100000"/>
              </a:lnSpc>
              <a:buClr>
                <a:srgbClr val="000000"/>
              </a:buClr>
              <a:buFont typeface="Arial"/>
              <a:buChar char="•"/>
            </a:pPr>
            <a:r>
              <a:rPr lang="da-DK" sz="2000" b="0" strike="noStrike" spc="-1" dirty="0">
                <a:latin typeface="Arial"/>
              </a:rPr>
              <a:t>Test af kode</a:t>
            </a:r>
            <a:endParaRPr lang="en-US" sz="2000" b="0" strike="noStrike" spc="-1" dirty="0">
              <a:latin typeface="Arial"/>
            </a:endParaRPr>
          </a:p>
          <a:p>
            <a:pPr>
              <a:lnSpc>
                <a:spcPct val="100000"/>
              </a:lnSpc>
            </a:pPr>
            <a:endParaRPr lang="en-US" sz="2000" b="0" strike="noStrike" spc="-1" dirty="0">
              <a:latin typeface="Arial"/>
            </a:endParaRPr>
          </a:p>
          <a:p>
            <a:pPr>
              <a:lnSpc>
                <a:spcPct val="100000"/>
              </a:lnSpc>
            </a:pPr>
            <a:r>
              <a:rPr lang="da-DK" sz="2000" b="0" strike="noStrike" spc="-1" dirty="0">
                <a:latin typeface="Arial"/>
              </a:rPr>
              <a:t>Og et enkelt mindre emne: Konfiguration</a:t>
            </a:r>
            <a:endParaRPr lang="en-US" sz="2000" b="0" strike="noStrike" spc="-1" dirty="0">
              <a:latin typeface="Arial"/>
            </a:endParaRPr>
          </a:p>
          <a:p>
            <a:pPr>
              <a:lnSpc>
                <a:spcPct val="100000"/>
              </a:lnSpc>
            </a:pPr>
            <a:endParaRPr lang="en-US" sz="2000" b="0" strike="noStrike" spc="-1" dirty="0">
              <a:latin typeface="Arial"/>
            </a:endParaRPr>
          </a:p>
          <a:p>
            <a:pPr>
              <a:lnSpc>
                <a:spcPct val="100000"/>
              </a:lnSpc>
            </a:pPr>
            <a:endParaRPr lang="en-US" sz="2000" b="0" strike="noStrike" spc="-1" dirty="0">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9C11031-725D-48D2-8F34-288F99B2EECF}" type="slidenum">
              <a:rPr lang="da-DK" sz="1200" b="0" strike="noStrike" spc="-1">
                <a:solidFill>
                  <a:srgbClr val="000000"/>
                </a:solidFill>
                <a:latin typeface="+mn-lt"/>
                <a:ea typeface="+mn-ea"/>
              </a:rPr>
              <a:t>13</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685800" y="1143000"/>
            <a:ext cx="5486400" cy="3086100"/>
          </a:xfrm>
          <a:prstGeom prst="rect">
            <a:avLst/>
          </a:prstGeom>
        </p:spPr>
      </p:sp>
      <p:sp>
        <p:nvSpPr>
          <p:cNvPr id="22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Koden i Head First Design Patterns bogen er Java. Java og C# ligger så tæt op af hinanden, at I ikke burde få problemer og bogen er valgt, fordi det er den bedste design patterns bog jeg kunne finde.</a:t>
            </a:r>
            <a:endParaRPr lang="en-US" sz="2000" b="0" strike="noStrike" spc="-1">
              <a:latin typeface="Arial"/>
            </a:endParaRPr>
          </a:p>
          <a:p>
            <a:pPr marL="216000" indent="-216000">
              <a:lnSpc>
                <a:spcPct val="100000"/>
              </a:lnSpc>
            </a:pPr>
            <a:r>
              <a:rPr lang="da-DK" sz="2000" b="0" strike="noStrike" spc="-1">
                <a:latin typeface="Arial"/>
              </a:rPr>
              <a:t>Kodeeksemplerne er også oversat til C#.</a:t>
            </a:r>
            <a:endParaRPr lang="en-US" sz="2000" b="0" strike="noStrike" spc="-1">
              <a:latin typeface="Arial"/>
            </a:endParaRPr>
          </a:p>
          <a:p>
            <a:pPr marL="216000" indent="-216000">
              <a:lnSpc>
                <a:spcPct val="100000"/>
              </a:lnSpc>
            </a:pPr>
            <a:endParaRPr lang="en-US" sz="2000" b="0" strike="noStrike" spc="-1">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24F5DF0-96F5-4758-A30F-805EBF5A652B}" type="slidenum">
              <a:rPr lang="da-DK" sz="1200" b="0" strike="noStrike" spc="-1">
                <a:solidFill>
                  <a:srgbClr val="000000"/>
                </a:solidFill>
                <a:latin typeface="+mn-lt"/>
                <a:ea typeface="+mn-ea"/>
              </a:rPr>
              <a:t>14</a:t>
            </a:fld>
            <a:endParaRPr lang="en-US" sz="1200" b="0" strike="noStrike" spc="-1">
              <a:latin typeface="Times New Roman"/>
            </a:endParaRPr>
          </a:p>
        </p:txBody>
      </p:sp>
    </p:spTree>
    <p:extLst>
      <p:ext uri="{BB962C8B-B14F-4D97-AF65-F5344CB8AC3E}">
        <p14:creationId xmlns:p14="http://schemas.microsoft.com/office/powerpoint/2010/main" val="113398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685800" y="1143000"/>
            <a:ext cx="5486400" cy="3086100"/>
          </a:xfrm>
          <a:prstGeom prst="rect">
            <a:avLst/>
          </a:prstGeom>
        </p:spPr>
      </p:sp>
      <p:sp>
        <p:nvSpPr>
          <p:cNvPr id="227"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EA1FDD-939C-49FD-A416-D2A0215A9C48}" type="slidenum">
              <a:rPr lang="da-DK" sz="1200" b="0" strike="noStrike" spc="-1">
                <a:solidFill>
                  <a:srgbClr val="000000"/>
                </a:solidFill>
                <a:latin typeface="+mn-lt"/>
                <a:ea typeface="+mn-ea"/>
              </a:rPr>
              <a:t>15</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noRot="1" noChangeAspect="1"/>
          </p:cNvSpPr>
          <p:nvPr>
            <p:ph type="sldImg"/>
          </p:nvPr>
        </p:nvSpPr>
        <p:spPr>
          <a:xfrm>
            <a:off x="685800" y="1143000"/>
            <a:ext cx="5486400" cy="3086100"/>
          </a:xfrm>
          <a:prstGeom prst="rect">
            <a:avLst/>
          </a:prstGeom>
        </p:spPr>
      </p:sp>
      <p:sp>
        <p:nvSpPr>
          <p:cNvPr id="23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da-DK" sz="2000" b="0" strike="noStrike" spc="-1">
                <a:latin typeface="Arial"/>
              </a:rPr>
              <a:t>Opfølgning på tavlen</a:t>
            </a:r>
            <a:endParaRPr lang="en-US" sz="2000" b="0" strike="noStrike" spc="-1">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4CAD38B-F560-459D-965C-62E340042512}" type="slidenum">
              <a:rPr lang="da-DK" sz="1200" b="0" strike="noStrike" spc="-1">
                <a:solidFill>
                  <a:srgbClr val="000000"/>
                </a:solidFill>
                <a:latin typeface="+mn-lt"/>
                <a:ea typeface="+mn-ea"/>
              </a:rPr>
              <a:t>24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3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4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4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5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5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6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6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3"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4"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76"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8"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79"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81"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2"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3"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4"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5"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86"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95" y="228628"/>
            <a:ext cx="1155901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sz="1800"/>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18/08/2025</a:t>
            </a:fld>
            <a:r>
              <a:rPr lang="en-GB" dirty="0"/>
              <a:t>30/08/2021</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18812294"/>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350" y="188640"/>
            <a:ext cx="11713300" cy="864096"/>
          </a:xfrm>
        </p:spPr>
        <p:txBody>
          <a:bodyPr/>
          <a:lstStyle/>
          <a:p>
            <a:r>
              <a:rPr lang="en-US" dirty="0"/>
              <a:t>Click to edit Master title style</a:t>
            </a:r>
            <a:endParaRPr lang="en-GB" dirty="0"/>
          </a:p>
        </p:txBody>
      </p:sp>
      <p:sp>
        <p:nvSpPr>
          <p:cNvPr id="3" name="Content Placeholder 2"/>
          <p:cNvSpPr>
            <a:spLocks noGrp="1"/>
          </p:cNvSpPr>
          <p:nvPr>
            <p:ph idx="1"/>
          </p:nvPr>
        </p:nvSpPr>
        <p:spPr>
          <a:xfrm>
            <a:off x="239351" y="1484785"/>
            <a:ext cx="11713301" cy="4861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a:xfrm>
            <a:off x="9168341" y="6448252"/>
            <a:ext cx="1728192" cy="365125"/>
          </a:xfrm>
          <a:prstGeom prst="rect">
            <a:avLst/>
          </a:prstGeom>
        </p:spPr>
        <p:txBody>
          <a:bodyPr anchor="ctr"/>
          <a:lstStyle>
            <a:lvl1pPr algn="ctr">
              <a:defRPr sz="1200"/>
            </a:lvl1pPr>
          </a:lstStyle>
          <a:p>
            <a:fld id="{372B3EF4-A2CA-4F0F-8F6D-6E7C8FE404F3}" type="datetimeFigureOut">
              <a:rPr lang="en-GB" smtClean="0"/>
              <a:pPr/>
              <a:t>18/08/2025</a:t>
            </a:fld>
            <a:endParaRPr lang="en-GB" dirty="0"/>
          </a:p>
        </p:txBody>
      </p:sp>
      <p:sp>
        <p:nvSpPr>
          <p:cNvPr id="5" name="Footer Placeholder 4"/>
          <p:cNvSpPr>
            <a:spLocks noGrp="1"/>
          </p:cNvSpPr>
          <p:nvPr>
            <p:ph type="ftr" sz="quarter" idx="11"/>
          </p:nvPr>
        </p:nvSpPr>
        <p:spPr>
          <a:xfrm>
            <a:off x="3119670" y="6448252"/>
            <a:ext cx="5952661" cy="365125"/>
          </a:xfrm>
          <a:prstGeom prst="rect">
            <a:avLst/>
          </a:prstGeom>
        </p:spPr>
        <p:txBody>
          <a:bodyPr/>
          <a:lstStyle/>
          <a:p>
            <a:endParaRPr lang="en-GB" dirty="0"/>
          </a:p>
        </p:txBody>
      </p:sp>
      <p:sp>
        <p:nvSpPr>
          <p:cNvPr id="6" name="Slide Number Placeholder 5"/>
          <p:cNvSpPr>
            <a:spLocks noGrp="1"/>
          </p:cNvSpPr>
          <p:nvPr>
            <p:ph type="sldNum" sz="quarter" idx="12"/>
          </p:nvPr>
        </p:nvSpPr>
        <p:spPr>
          <a:xfrm>
            <a:off x="10992544" y="6448252"/>
            <a:ext cx="960107" cy="365125"/>
          </a:xfrm>
        </p:spPr>
        <p:txBody>
          <a:bodyPr/>
          <a:lstStyle/>
          <a:p>
            <a:pPr algn="r"/>
            <a:fld id="{98A49BC3-12EB-4A5F-A8FA-A042377AC44D}" type="slidenum">
              <a:rPr lang="en-GB" smtClean="0"/>
              <a:pPr algn="r"/>
              <a:t>‹#›</a:t>
            </a:fld>
            <a:endParaRPr lang="en-GB" dirty="0"/>
          </a:p>
        </p:txBody>
      </p:sp>
      <p:cxnSp>
        <p:nvCxnSpPr>
          <p:cNvPr id="7" name="Straight Connector 6"/>
          <p:cNvCxnSpPr/>
          <p:nvPr userDrawn="1"/>
        </p:nvCxnSpPr>
        <p:spPr>
          <a:xfrm>
            <a:off x="419101" y="1052736"/>
            <a:ext cx="1114950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729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3"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5"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97"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98"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2"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3"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4"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0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7"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08"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2"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4"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5"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17"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8"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19"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0"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22"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3"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4"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5"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6"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27"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6" name="PlaceHolder 2"/>
          <p:cNvSpPr>
            <a:spLocks noGrp="1"/>
          </p:cNvSpPr>
          <p:nvPr>
            <p:ph type="subTitle"/>
          </p:nvPr>
        </p:nvSpPr>
        <p:spPr>
          <a:xfrm>
            <a:off x="838080" y="1311840"/>
            <a:ext cx="10515240" cy="48646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38" name="PlaceHolder 2"/>
          <p:cNvSpPr>
            <a:spLocks noGrp="1"/>
          </p:cNvSpPr>
          <p:nvPr>
            <p:ph type="body"/>
          </p:nvPr>
        </p:nvSpPr>
        <p:spPr>
          <a:xfrm>
            <a:off x="838080" y="1311840"/>
            <a:ext cx="1051524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0"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1"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5"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6"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47"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49"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1"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3"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4"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5"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57" name="PlaceHolder 2"/>
          <p:cNvSpPr>
            <a:spLocks noGrp="1"/>
          </p:cNvSpPr>
          <p:nvPr>
            <p:ph type="body"/>
          </p:nvPr>
        </p:nvSpPr>
        <p:spPr>
          <a:xfrm>
            <a:off x="838080" y="131184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58" name="PlaceHolder 3"/>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0"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1"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2"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3" name="PlaceHolder 5"/>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165" name="PlaceHolder 2"/>
          <p:cNvSpPr>
            <a:spLocks noGrp="1"/>
          </p:cNvSpPr>
          <p:nvPr>
            <p:ph type="body"/>
          </p:nvPr>
        </p:nvSpPr>
        <p:spPr>
          <a:xfrm>
            <a:off x="83808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6" name="PlaceHolder 3"/>
          <p:cNvSpPr>
            <a:spLocks noGrp="1"/>
          </p:cNvSpPr>
          <p:nvPr>
            <p:ph type="body"/>
          </p:nvPr>
        </p:nvSpPr>
        <p:spPr>
          <a:xfrm>
            <a:off x="439344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7" name="PlaceHolder 4"/>
          <p:cNvSpPr>
            <a:spLocks noGrp="1"/>
          </p:cNvSpPr>
          <p:nvPr>
            <p:ph type="body"/>
          </p:nvPr>
        </p:nvSpPr>
        <p:spPr>
          <a:xfrm>
            <a:off x="7949160" y="131184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8" name="PlaceHolder 5"/>
          <p:cNvSpPr>
            <a:spLocks noGrp="1"/>
          </p:cNvSpPr>
          <p:nvPr>
            <p:ph type="body"/>
          </p:nvPr>
        </p:nvSpPr>
        <p:spPr>
          <a:xfrm>
            <a:off x="83808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69" name="PlaceHolder 6"/>
          <p:cNvSpPr>
            <a:spLocks noGrp="1"/>
          </p:cNvSpPr>
          <p:nvPr>
            <p:ph type="body"/>
          </p:nvPr>
        </p:nvSpPr>
        <p:spPr>
          <a:xfrm>
            <a:off x="439344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170" name="PlaceHolder 7"/>
          <p:cNvSpPr>
            <a:spLocks noGrp="1"/>
          </p:cNvSpPr>
          <p:nvPr>
            <p:ph type="body"/>
          </p:nvPr>
        </p:nvSpPr>
        <p:spPr>
          <a:xfrm>
            <a:off x="7949160" y="3852720"/>
            <a:ext cx="338580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38080" y="365040"/>
            <a:ext cx="10515240" cy="34304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1"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2" name="PlaceHolder 3"/>
          <p:cNvSpPr>
            <a:spLocks noGrp="1"/>
          </p:cNvSpPr>
          <p:nvPr>
            <p:ph type="body"/>
          </p:nvPr>
        </p:nvSpPr>
        <p:spPr>
          <a:xfrm>
            <a:off x="622620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3" name="PlaceHolder 4"/>
          <p:cNvSpPr>
            <a:spLocks noGrp="1"/>
          </p:cNvSpPr>
          <p:nvPr>
            <p:ph type="body"/>
          </p:nvPr>
        </p:nvSpPr>
        <p:spPr>
          <a:xfrm>
            <a:off x="83808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5" name="PlaceHolder 2"/>
          <p:cNvSpPr>
            <a:spLocks noGrp="1"/>
          </p:cNvSpPr>
          <p:nvPr>
            <p:ph type="body"/>
          </p:nvPr>
        </p:nvSpPr>
        <p:spPr>
          <a:xfrm>
            <a:off x="838080" y="1311840"/>
            <a:ext cx="5131080" cy="486468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6"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27" name="PlaceHolder 4"/>
          <p:cNvSpPr>
            <a:spLocks noGrp="1"/>
          </p:cNvSpPr>
          <p:nvPr>
            <p:ph type="body"/>
          </p:nvPr>
        </p:nvSpPr>
        <p:spPr>
          <a:xfrm>
            <a:off x="6226200" y="385272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38080" y="365040"/>
            <a:ext cx="10515240" cy="739800"/>
          </a:xfrm>
          <a:prstGeom prst="rect">
            <a:avLst/>
          </a:prstGeom>
        </p:spPr>
        <p:txBody>
          <a:bodyPr lIns="0" tIns="0" rIns="0" bIns="0" anchor="ctr">
            <a:noAutofit/>
          </a:bodyPr>
          <a:lstStyle/>
          <a:p>
            <a:endParaRPr lang="da-DK" sz="1800" b="0" strike="noStrike" spc="-1">
              <a:solidFill>
                <a:srgbClr val="000000"/>
              </a:solidFill>
              <a:latin typeface="Calibri"/>
            </a:endParaRPr>
          </a:p>
        </p:txBody>
      </p:sp>
      <p:sp>
        <p:nvSpPr>
          <p:cNvPr id="29" name="PlaceHolder 2"/>
          <p:cNvSpPr>
            <a:spLocks noGrp="1"/>
          </p:cNvSpPr>
          <p:nvPr>
            <p:ph type="body"/>
          </p:nvPr>
        </p:nvSpPr>
        <p:spPr>
          <a:xfrm>
            <a:off x="83808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0" name="PlaceHolder 3"/>
          <p:cNvSpPr>
            <a:spLocks noGrp="1"/>
          </p:cNvSpPr>
          <p:nvPr>
            <p:ph type="body"/>
          </p:nvPr>
        </p:nvSpPr>
        <p:spPr>
          <a:xfrm>
            <a:off x="6226200" y="1311840"/>
            <a:ext cx="513108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
        <p:nvSpPr>
          <p:cNvPr id="31" name="PlaceHolder 4"/>
          <p:cNvSpPr>
            <a:spLocks noGrp="1"/>
          </p:cNvSpPr>
          <p:nvPr>
            <p:ph type="body"/>
          </p:nvPr>
        </p:nvSpPr>
        <p:spPr>
          <a:xfrm>
            <a:off x="838080" y="3852720"/>
            <a:ext cx="10515240" cy="2320200"/>
          </a:xfrm>
          <a:prstGeom prst="rect">
            <a:avLst/>
          </a:prstGeom>
        </p:spPr>
        <p:txBody>
          <a:bodyPr lIns="0" tIns="0" rIns="0" bIns="0">
            <a:normAutofit/>
          </a:bodyPr>
          <a:lstStyle/>
          <a:p>
            <a:endParaRPr lang="da-DK" sz="28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99BB0B35-62B2-4DE7-91E8-BEA865147A59}" type="slidenum">
              <a:rPr lang="da-DK" sz="1200" b="0" strike="noStrike" spc="-1">
                <a:solidFill>
                  <a:srgbClr val="8B8B8B"/>
                </a:solidFill>
                <a:latin typeface="Calibri"/>
              </a:rPr>
              <a:t>‹#›</a:t>
            </a:fld>
            <a:endParaRPr lang="en-US" sz="1200" b="0" strike="noStrike" spc="-1">
              <a:latin typeface="Times New Roman"/>
            </a:endParaRPr>
          </a:p>
        </p:txBody>
      </p:sp>
      <p:pic>
        <p:nvPicPr>
          <p:cNvPr id="3" name="Picture 6"/>
          <p:cNvPicPr/>
          <p:nvPr/>
        </p:nvPicPr>
        <p:blipFill>
          <a:blip r:embed="rId14"/>
          <a:stretch/>
        </p:blipFill>
        <p:spPr>
          <a:xfrm>
            <a:off x="0" y="5400"/>
            <a:ext cx="12191760" cy="6857640"/>
          </a:xfrm>
          <a:prstGeom prst="rect">
            <a:avLst/>
          </a:prstGeom>
          <a:ln>
            <a:noFill/>
          </a:ln>
        </p:spPr>
      </p:pic>
      <p:sp>
        <p:nvSpPr>
          <p:cNvPr id="4" name="PlaceHolder 4"/>
          <p:cNvSpPr>
            <a:spLocks noGrp="1"/>
          </p:cNvSpPr>
          <p:nvPr>
            <p:ph type="body"/>
          </p:nvPr>
        </p:nvSpPr>
        <p:spPr>
          <a:xfrm>
            <a:off x="985680" y="3715560"/>
            <a:ext cx="7160760" cy="1745640"/>
          </a:xfrm>
          <a:prstGeom prst="rect">
            <a:avLst/>
          </a:prstGeom>
        </p:spPr>
        <p:txBody>
          <a:bodyPr>
            <a:noAutofit/>
          </a:bodyPr>
          <a:lstStyle/>
          <a:p>
            <a:pPr marL="228600" indent="-228240">
              <a:lnSpc>
                <a:spcPct val="101000"/>
              </a:lnSpc>
              <a:spcBef>
                <a:spcPts val="1001"/>
              </a:spcBef>
            </a:pPr>
            <a:r>
              <a:rPr lang="en-GB" sz="2700" b="0" strike="noStrike" spc="-1">
                <a:solidFill>
                  <a:srgbClr val="FFFFFF"/>
                </a:solidFill>
                <a:latin typeface="Gill Sans MT"/>
              </a:rPr>
              <a:t>Subtitle</a:t>
            </a:r>
            <a:endParaRPr lang="da-DK" sz="2700" b="0" strike="noStrike" spc="-1">
              <a:solidFill>
                <a:srgbClr val="000000"/>
              </a:solidFill>
              <a:latin typeface="Gill Sans MT"/>
            </a:endParaRPr>
          </a:p>
        </p:txBody>
      </p:sp>
      <p:pic>
        <p:nvPicPr>
          <p:cNvPr id="8" name="SecondaryLogo"/>
          <p:cNvPicPr/>
          <p:nvPr/>
        </p:nvPicPr>
        <p:blipFill>
          <a:blip r:embed="rId15"/>
          <a:stretch/>
        </p:blipFill>
        <p:spPr>
          <a:xfrm>
            <a:off x="10206000" y="5997600"/>
            <a:ext cx="1657800" cy="557640"/>
          </a:xfrm>
          <a:prstGeom prst="rect">
            <a:avLst/>
          </a:prstGeom>
          <a:ln>
            <a:noFill/>
          </a:ln>
        </p:spPr>
      </p:pic>
      <p:sp>
        <p:nvSpPr>
          <p:cNvPr id="10" name="PlaceHolder 8"/>
          <p:cNvSpPr>
            <a:spLocks noGrp="1"/>
          </p:cNvSpPr>
          <p:nvPr>
            <p:ph type="body"/>
          </p:nvPr>
        </p:nvSpPr>
        <p:spPr>
          <a:xfrm>
            <a:off x="985680" y="1905120"/>
            <a:ext cx="9754920" cy="1274040"/>
          </a:xfrm>
          <a:prstGeom prst="rect">
            <a:avLst/>
          </a:prstGeom>
        </p:spPr>
        <p:txBody>
          <a:bodyPr>
            <a:noAutofit/>
          </a:bodyPr>
          <a:lstStyle/>
          <a:p>
            <a:pPr>
              <a:lnSpc>
                <a:spcPct val="90000"/>
              </a:lnSpc>
              <a:spcBef>
                <a:spcPts val="1001"/>
              </a:spcBef>
            </a:pPr>
            <a:r>
              <a:rPr lang="en-US" sz="4400" b="0" strike="noStrike" spc="-1">
                <a:solidFill>
                  <a:srgbClr val="FFFFFF"/>
                </a:solidFill>
                <a:latin typeface="Gill Sans MT"/>
              </a:rPr>
              <a:t>Title</a:t>
            </a:r>
            <a:endParaRPr lang="da-DK" sz="4400" b="0" strike="noStrike" spc="-1">
              <a:solidFill>
                <a:srgbClr val="000000"/>
              </a:solidFill>
              <a:latin typeface="Gill Sans M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48" name="PlaceHolder 2"/>
          <p:cNvSpPr>
            <a:spLocks noGrp="1"/>
          </p:cNvSpPr>
          <p:nvPr>
            <p:ph type="body"/>
          </p:nvPr>
        </p:nvSpPr>
        <p:spPr>
          <a:xfrm>
            <a:off x="838080" y="1311840"/>
            <a:ext cx="10515240" cy="486468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49"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50"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8323E982-6B0B-4909-99C0-B7C3E6FEECE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00" r:id="rId13"/>
    <p:sldLayoutId id="214748370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88"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89"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Gill Sans MT"/>
              </a:rPr>
              <a:t>Click to edit Master text styles</a:t>
            </a:r>
            <a:endParaRPr lang="da-DK" sz="2800" b="0" strike="noStrike" spc="-1">
              <a:solidFill>
                <a:srgbClr val="000000"/>
              </a:solidFill>
              <a:latin typeface="Gill Sans MT"/>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Gill Sans MT"/>
              </a:rPr>
              <a:t>Second level</a:t>
            </a:r>
            <a:endParaRPr lang="da-DK" sz="2400" b="0" strike="noStrike" spc="-1">
              <a:solidFill>
                <a:srgbClr val="000000"/>
              </a:solidFill>
              <a:latin typeface="Gill Sans MT"/>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Gill Sans MT"/>
              </a:rPr>
              <a:t>Third level</a:t>
            </a:r>
            <a:endParaRPr lang="da-DK" sz="2000" b="0" strike="noStrike" spc="-1">
              <a:solidFill>
                <a:srgbClr val="000000"/>
              </a:solidFill>
              <a:latin typeface="Gill Sans MT"/>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Gill Sans MT"/>
              </a:rPr>
              <a:t>Fourth level</a:t>
            </a:r>
            <a:endParaRPr lang="da-DK" sz="1800" b="0" strike="noStrike" spc="-1">
              <a:solidFill>
                <a:srgbClr val="000000"/>
              </a:solidFill>
              <a:latin typeface="Gill Sans MT"/>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Gill Sans MT"/>
              </a:rPr>
              <a:t>Fifth level</a:t>
            </a:r>
            <a:endParaRPr lang="da-DK" sz="1800" b="0" strike="noStrike" spc="-1">
              <a:solidFill>
                <a:srgbClr val="000000"/>
              </a:solidFill>
              <a:latin typeface="Gill Sans MT"/>
            </a:endParaRPr>
          </a:p>
        </p:txBody>
      </p:sp>
      <p:sp>
        <p:nvSpPr>
          <p:cNvPr id="90" name="PlaceHolder 4"/>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91"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747231AF-1E08-48A0-8D35-03F88ADECB9A}" type="slidenum">
              <a:rPr lang="da-DK" sz="1200" b="0" strike="noStrike" spc="-1">
                <a:solidFill>
                  <a:srgbClr val="8B8B8B"/>
                </a:solidFill>
                <a:latin typeface="Calibri"/>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739800"/>
          </a:xfrm>
          <a:prstGeom prst="rect">
            <a:avLst/>
          </a:prstGeom>
        </p:spPr>
        <p:txBody>
          <a:bodyPr anchor="ctr">
            <a:noAutofit/>
          </a:bodyPr>
          <a:lstStyle/>
          <a:p>
            <a:pPr>
              <a:lnSpc>
                <a:spcPct val="90000"/>
              </a:lnSpc>
            </a:pPr>
            <a:r>
              <a:rPr lang="en-US" sz="4400" b="0" strike="noStrike" spc="-1">
                <a:solidFill>
                  <a:srgbClr val="000000"/>
                </a:solidFill>
                <a:latin typeface="Gill Sans MT"/>
              </a:rPr>
              <a:t>Click to edit Master title style</a:t>
            </a:r>
            <a:endParaRPr lang="da-DK" sz="4400" b="0" strike="noStrike" spc="-1">
              <a:solidFill>
                <a:srgbClr val="000000"/>
              </a:solidFill>
              <a:latin typeface="Calibri"/>
            </a:endParaRPr>
          </a:p>
        </p:txBody>
      </p:sp>
      <p:sp>
        <p:nvSpPr>
          <p:cNvPr id="129" name="PlaceHolder 2"/>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130" name="PlaceHolder 3"/>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08167B4D-7D52-4AE1-BCE3-A3FE64AB7611}" type="slidenum">
              <a:rPr lang="da-DK" sz="1200" b="0" strike="noStrike" spc="-1">
                <a:solidFill>
                  <a:srgbClr val="8B8B8B"/>
                </a:solidFill>
                <a:latin typeface="Calibri"/>
              </a:rPr>
              <a:t>‹#›</a:t>
            </a:fld>
            <a:endParaRPr lang="en-US" sz="1200" b="0" strike="noStrike" spc="-1">
              <a:latin typeface="Times New Roman"/>
            </a:endParaRPr>
          </a:p>
        </p:txBody>
      </p:sp>
      <p:pic>
        <p:nvPicPr>
          <p:cNvPr id="131" name="Picture 6"/>
          <p:cNvPicPr/>
          <p:nvPr/>
        </p:nvPicPr>
        <p:blipFill>
          <a:blip r:embed="rId14"/>
          <a:stretch/>
        </p:blipFill>
        <p:spPr>
          <a:xfrm>
            <a:off x="0" y="5400"/>
            <a:ext cx="12191760" cy="6857640"/>
          </a:xfrm>
          <a:prstGeom prst="rect">
            <a:avLst/>
          </a:prstGeom>
          <a:ln>
            <a:noFill/>
          </a:ln>
        </p:spPr>
      </p:pic>
      <p:pic>
        <p:nvPicPr>
          <p:cNvPr id="132" name="Logo white"/>
          <p:cNvPicPr/>
          <p:nvPr/>
        </p:nvPicPr>
        <p:blipFill>
          <a:blip r:embed="rId15"/>
          <a:stretch/>
        </p:blipFill>
        <p:spPr>
          <a:xfrm>
            <a:off x="3318120" y="2864880"/>
            <a:ext cx="2228040" cy="1116720"/>
          </a:xfrm>
          <a:prstGeom prst="rect">
            <a:avLst/>
          </a:prstGeom>
          <a:ln>
            <a:noFill/>
          </a:ln>
        </p:spPr>
      </p:pic>
      <p:sp>
        <p:nvSpPr>
          <p:cNvPr id="133" name="CustomShape 4"/>
          <p:cNvSpPr/>
          <p:nvPr/>
        </p:nvSpPr>
        <p:spPr>
          <a:xfrm>
            <a:off x="4253760" y="2804400"/>
            <a:ext cx="3537720" cy="732240"/>
          </a:xfrm>
          <a:prstGeom prst="rect">
            <a:avLst/>
          </a:prstGeom>
          <a:noFill/>
          <a:ln>
            <a:noFill/>
          </a:ln>
        </p:spPr>
        <p:style>
          <a:lnRef idx="0">
            <a:scrgbClr r="0" g="0" b="0"/>
          </a:lnRef>
          <a:fillRef idx="0">
            <a:scrgbClr r="0" g="0" b="0"/>
          </a:fillRef>
          <a:effectRef idx="0">
            <a:scrgbClr r="0" g="0" b="0"/>
          </a:effectRef>
          <a:fontRef idx="minor"/>
        </p:style>
        <p:txBody>
          <a:bodyPr wrap="none" lIns="0" tIns="183600" rIns="0" bIns="0">
            <a:spAutoFit/>
          </a:bodyPr>
          <a:lstStyle/>
          <a:p>
            <a:pPr>
              <a:lnSpc>
                <a:spcPct val="90000"/>
              </a:lnSpc>
            </a:pPr>
            <a:r>
              <a:rPr lang="en-GB" sz="4000" b="0" strike="noStrike" cap="all" spc="-1">
                <a:solidFill>
                  <a:srgbClr val="FFFFFF"/>
                </a:solidFill>
                <a:latin typeface="AU Passata"/>
              </a:rPr>
              <a:t>Aarhus University</a:t>
            </a:r>
            <a:endParaRPr lang="en-US" sz="4000" b="0" strike="noStrike" spc="-1">
              <a:latin typeface="Arial"/>
            </a:endParaRPr>
          </a:p>
        </p:txBody>
      </p:sp>
      <p:sp>
        <p:nvSpPr>
          <p:cNvPr id="13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a-DK" sz="28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da-DK" sz="20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da-DK" sz="18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da-DK" sz="18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da-DK"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da-DK"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da-DK"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bandadicefali.it/2016/10/14/book-bloggers-blabbering-intervista-a-claudia-di-una-banda-di-cefal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khines/hfpatternsincsharp"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studerende.au.dk/gai" TargetMode="External"/><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5.xml"/><Relationship Id="rId1" Type="http://schemas.openxmlformats.org/officeDocument/2006/relationships/tags" Target="../tags/tag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image" Target="../media/image32.svg"/><Relationship Id="rId20" Type="http://schemas.openxmlformats.org/officeDocument/2006/relationships/image" Target="../media/image36.svg"/><Relationship Id="rId1" Type="http://schemas.openxmlformats.org/officeDocument/2006/relationships/slideLayout" Target="../slideLayouts/slideLayout13.xml"/><Relationship Id="rId6" Type="http://schemas.openxmlformats.org/officeDocument/2006/relationships/image" Target="../media/image22.sv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svg"/><Relationship Id="rId19" Type="http://schemas.openxmlformats.org/officeDocument/2006/relationships/image" Target="../media/image35.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s>
</file>

<file path=ppt/slides/_rels/slide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4782F7-615F-B780-15AF-8FBCDE36ED2C}"/>
              </a:ext>
            </a:extLst>
          </p:cNvPr>
          <p:cNvSpPr>
            <a:spLocks noGrp="1"/>
          </p:cNvSpPr>
          <p:nvPr>
            <p:ph type="subTitle"/>
          </p:nvPr>
        </p:nvSpPr>
        <p:spPr>
          <a:xfrm>
            <a:off x="838380" y="553883"/>
            <a:ext cx="10515240" cy="739800"/>
          </a:xfrm>
        </p:spPr>
        <p:txBody>
          <a:bodyPr/>
          <a:lstStyle/>
          <a:p>
            <a:pPr marL="0" indent="0">
              <a:buNone/>
            </a:pPr>
            <a:r>
              <a:rPr lang="da-DK" sz="2800" b="0" strike="noStrike" spc="-1" dirty="0">
                <a:solidFill>
                  <a:srgbClr val="FFFFFF"/>
                </a:solidFill>
                <a:latin typeface="Gill Sans MT"/>
              </a:rPr>
              <a:t>ST3ITS3 Introduktion</a:t>
            </a:r>
            <a:endParaRPr lang="da-DK" dirty="0"/>
          </a:p>
        </p:txBody>
      </p:sp>
      <p:sp>
        <p:nvSpPr>
          <p:cNvPr id="4" name="CustomShape 7">
            <a:extLst>
              <a:ext uri="{FF2B5EF4-FFF2-40B4-BE49-F238E27FC236}">
                <a16:creationId xmlns:a16="http://schemas.microsoft.com/office/drawing/2014/main" id="{27A23E1E-0DB4-26F3-9978-F8A0DA075F00}"/>
              </a:ext>
            </a:extLst>
          </p:cNvPr>
          <p:cNvSpPr/>
          <p:nvPr/>
        </p:nvSpPr>
        <p:spPr>
          <a:xfrm>
            <a:off x="623988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en-GB" sz="700" b="0" strike="noStrike" cap="all" spc="-1" dirty="0">
                <a:solidFill>
                  <a:srgbClr val="FFFFFF"/>
                </a:solidFill>
                <a:latin typeface="Gill Sans MT"/>
              </a:rPr>
              <a:t>Michael Loft</a:t>
            </a:r>
            <a:endParaRPr lang="en-US" sz="700" b="0" strike="noStrike" spc="-1" dirty="0">
              <a:latin typeface="Arial"/>
            </a:endParaRPr>
          </a:p>
          <a:p>
            <a:pPr>
              <a:lnSpc>
                <a:spcPct val="95000"/>
              </a:lnSpc>
            </a:pPr>
            <a:r>
              <a:rPr lang="en-GB" sz="700" b="0" strike="noStrike" cap="all" spc="-1" dirty="0">
                <a:solidFill>
                  <a:srgbClr val="FFFFFF"/>
                </a:solidFill>
                <a:latin typeface="Gill Sans MT"/>
              </a:rPr>
              <a:t>ml@ECE.au.dk</a:t>
            </a:r>
            <a:endParaRPr lang="en-US" sz="700" b="0" strike="noStrike" spc="-1" dirty="0">
              <a:latin typeface="Arial"/>
            </a:endParaRPr>
          </a:p>
        </p:txBody>
      </p:sp>
      <p:sp>
        <p:nvSpPr>
          <p:cNvPr id="5" name="CustomShape 7">
            <a:extLst>
              <a:ext uri="{FF2B5EF4-FFF2-40B4-BE49-F238E27FC236}">
                <a16:creationId xmlns:a16="http://schemas.microsoft.com/office/drawing/2014/main" id="{A2A034BE-6583-3836-99D2-164A4F15487E}"/>
              </a:ext>
            </a:extLst>
          </p:cNvPr>
          <p:cNvSpPr/>
          <p:nvPr/>
        </p:nvSpPr>
        <p:spPr>
          <a:xfrm>
            <a:off x="4341230" y="5997600"/>
            <a:ext cx="2981880" cy="684512"/>
          </a:xfrm>
          <a:prstGeom prst="rect">
            <a:avLst/>
          </a:prstGeom>
          <a:noFill/>
          <a:ln>
            <a:noFill/>
          </a:ln>
        </p:spPr>
        <p:style>
          <a:lnRef idx="0">
            <a:scrgbClr r="0" g="0" b="0"/>
          </a:lnRef>
          <a:fillRef idx="0">
            <a:scrgbClr r="0" g="0" b="0"/>
          </a:fillRef>
          <a:effectRef idx="0">
            <a:scrgbClr r="0" g="0" b="0"/>
          </a:effectRef>
          <a:fontRef idx="minor"/>
        </p:style>
        <p:txBody>
          <a:bodyPr lIns="0" tIns="475200" rIns="0" bIns="0">
            <a:spAutoFit/>
          </a:bodyPr>
          <a:lstStyle/>
          <a:p>
            <a:pPr>
              <a:lnSpc>
                <a:spcPct val="95000"/>
              </a:lnSpc>
            </a:pPr>
            <a:r>
              <a:rPr lang="da-DK" sz="700" b="0" strike="noStrike" cap="all" spc="-1" dirty="0">
                <a:solidFill>
                  <a:srgbClr val="FFFFFF"/>
                </a:solidFill>
                <a:latin typeface="Gill Sans MT"/>
              </a:rPr>
              <a:t>Henrik Kirk</a:t>
            </a:r>
            <a:endParaRPr lang="en-US" sz="700" b="0" strike="noStrike" spc="-1" dirty="0">
              <a:latin typeface="Arial"/>
            </a:endParaRPr>
          </a:p>
          <a:p>
            <a:pPr>
              <a:lnSpc>
                <a:spcPct val="95000"/>
              </a:lnSpc>
            </a:pPr>
            <a:r>
              <a:rPr lang="en-GB" sz="700" b="0" strike="noStrike" cap="all" spc="-1" dirty="0">
                <a:solidFill>
                  <a:srgbClr val="FFFFFF"/>
                </a:solidFill>
                <a:latin typeface="Gill Sans MT"/>
              </a:rPr>
              <a:t>henrik@ECE.au.dk</a:t>
            </a:r>
            <a:endParaRPr lang="en-US" sz="700" b="0" strike="noStrike" spc="-1" dirty="0">
              <a:latin typeface="Arial"/>
            </a:endParaRPr>
          </a:p>
        </p:txBody>
      </p:sp>
      <p:pic>
        <p:nvPicPr>
          <p:cNvPr id="6" name="Au logo">
            <a:extLst>
              <a:ext uri="{FF2B5EF4-FFF2-40B4-BE49-F238E27FC236}">
                <a16:creationId xmlns:a16="http://schemas.microsoft.com/office/drawing/2014/main" id="{7FDF164F-5ED7-BCEB-76D4-71F9D52F8BDA}"/>
              </a:ext>
            </a:extLst>
          </p:cNvPr>
          <p:cNvPicPr>
            <a:picLocks noChangeAspect="1"/>
          </p:cNvPicPr>
          <p:nvPr/>
        </p:nvPicPr>
        <p:blipFill>
          <a:blip r:embed="rId2"/>
          <a:stretch>
            <a:fillRect/>
          </a:stretch>
        </p:blipFill>
        <p:spPr>
          <a:xfrm>
            <a:off x="302401" y="5997604"/>
            <a:ext cx="557564" cy="558003"/>
          </a:xfrm>
          <a:prstGeom prst="rect">
            <a:avLst/>
          </a:prstGeom>
          <a:noFill/>
          <a:ln cap="flat">
            <a:noFill/>
          </a:ln>
        </p:spPr>
      </p:pic>
      <p:sp>
        <p:nvSpPr>
          <p:cNvPr id="7" name="OFF_logo2Computed">
            <a:extLst>
              <a:ext uri="{FF2B5EF4-FFF2-40B4-BE49-F238E27FC236}">
                <a16:creationId xmlns:a16="http://schemas.microsoft.com/office/drawing/2014/main" id="{71D2FE87-899D-BE2F-BDAB-15019028A0F3}"/>
              </a:ext>
            </a:extLst>
          </p:cNvPr>
          <p:cNvSpPr txBox="1">
            <a:spLocks noChangeArrowheads="1"/>
          </p:cNvSpPr>
          <p:nvPr/>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Gill Sans MT" panose="020B0502020104020203" pitchFamily="34" charset="0"/>
              </a:rPr>
              <a:t>Institut for Elektro- og Computerteknologi</a:t>
            </a:r>
          </a:p>
        </p:txBody>
      </p:sp>
      <p:sp>
        <p:nvSpPr>
          <p:cNvPr id="8" name="OFF_logo1Computed">
            <a:extLst>
              <a:ext uri="{FF2B5EF4-FFF2-40B4-BE49-F238E27FC236}">
                <a16:creationId xmlns:a16="http://schemas.microsoft.com/office/drawing/2014/main" id="{D7B82AA3-8BEB-4389-4BFD-E3C896075E04}"/>
              </a:ext>
            </a:extLst>
          </p:cNvPr>
          <p:cNvSpPr/>
          <p:nvPr/>
        </p:nvSpPr>
        <p:spPr bwMode="auto">
          <a:xfrm flipH="1">
            <a:off x="972063" y="5997600"/>
            <a:ext cx="927493" cy="589622"/>
          </a:xfrm>
          <a:prstGeom prst="rect">
            <a:avLst/>
          </a:prstGeom>
          <a:noFill/>
          <a:ln w="1778" cap="flat" cmpd="sng" algn="ctr">
            <a:noFill/>
            <a:prstDash val="solid"/>
            <a:round/>
            <a:headEnd type="none" w="med" len="med"/>
            <a:tailEnd type="none" w="med" len="med"/>
          </a:ln>
          <a:effectLst/>
        </p:spPr>
        <p:txBody>
          <a:bodyPr vert="horz" wrap="squar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Gill Sans MT" panose="020B0502020104020203" pitchFamily="34" charset="0"/>
              </a:rPr>
              <a:t>Aarhus
Universitet</a:t>
            </a:r>
          </a:p>
        </p:txBody>
      </p:sp>
      <p:pic>
        <p:nvPicPr>
          <p:cNvPr id="9" name="Picture 8" descr="A cat sitting at a table with a computer&#10;&#10;Description automatically generated">
            <a:extLst>
              <a:ext uri="{FF2B5EF4-FFF2-40B4-BE49-F238E27FC236}">
                <a16:creationId xmlns:a16="http://schemas.microsoft.com/office/drawing/2014/main" id="{309F440C-5DB8-A8EA-DF51-B5CA9565BB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76351" y="317936"/>
            <a:ext cx="6096000" cy="6096000"/>
          </a:xfrm>
          <a:prstGeom prst="rect">
            <a:avLst/>
          </a:prstGeom>
        </p:spPr>
      </p:pic>
      <p:sp>
        <p:nvSpPr>
          <p:cNvPr id="10" name="TextBox 9">
            <a:extLst>
              <a:ext uri="{FF2B5EF4-FFF2-40B4-BE49-F238E27FC236}">
                <a16:creationId xmlns:a16="http://schemas.microsoft.com/office/drawing/2014/main" id="{9A212C76-C083-98A8-D0A2-35548453BD1E}"/>
              </a:ext>
            </a:extLst>
          </p:cNvPr>
          <p:cNvSpPr txBox="1"/>
          <p:nvPr/>
        </p:nvSpPr>
        <p:spPr>
          <a:xfrm>
            <a:off x="3048000" y="6477000"/>
            <a:ext cx="6096000" cy="230832"/>
          </a:xfrm>
          <a:prstGeom prst="rect">
            <a:avLst/>
          </a:prstGeom>
          <a:noFill/>
        </p:spPr>
        <p:txBody>
          <a:bodyPr wrap="square" rtlCol="0">
            <a:spAutoFit/>
          </a:bodyPr>
          <a:lstStyle/>
          <a:p>
            <a:r>
              <a:rPr lang="en-DK" sz="900">
                <a:hlinkClick r:id="rId4" tooltip="http://www.bandadicefali.it/2016/10/14/book-bloggers-blabbering-intervista-a-claudia-di-una-banda-di-cefali/"/>
              </a:rPr>
              <a:t>This Photo</a:t>
            </a:r>
            <a:r>
              <a:rPr lang="en-DK" sz="900"/>
              <a:t> by Unknown Author is licensed under </a:t>
            </a:r>
            <a:r>
              <a:rPr lang="en-DK" sz="900">
                <a:hlinkClick r:id="rId5" tooltip="https://creativecommons.org/licenses/by-sa/3.0/"/>
              </a:rPr>
              <a:t>CC BY-SA</a:t>
            </a:r>
            <a:endParaRPr lang="en-DK" sz="900"/>
          </a:p>
        </p:txBody>
      </p:sp>
    </p:spTree>
    <p:extLst>
      <p:ext uri="{BB962C8B-B14F-4D97-AF65-F5344CB8AC3E}">
        <p14:creationId xmlns:p14="http://schemas.microsoft.com/office/powerpoint/2010/main" val="3316349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endParaRPr lang="da-DK" sz="2400" b="0" strike="noStrike" spc="-1" dirty="0">
              <a:solidFill>
                <a:srgbClr val="000000"/>
              </a:solidFill>
              <a:latin typeface="Gill Sans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br>
            <a:br>
              <a:rPr lang="da-DK" sz="2400" dirty="0"/>
            </a:br>
            <a:r>
              <a:rPr lang="da-DK" sz="2400" dirty="0"/>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b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200449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Motivation</a:t>
            </a:r>
            <a:endParaRPr lang="da-DK" sz="4400" b="0" strike="noStrike" spc="-1">
              <a:solidFill>
                <a:srgbClr val="000000"/>
              </a:solidFill>
              <a:latin typeface="Calibri"/>
            </a:endParaRPr>
          </a:p>
        </p:txBody>
      </p:sp>
      <p:sp>
        <p:nvSpPr>
          <p:cNvPr id="197"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400" dirty="0">
                <a:solidFill>
                  <a:schemeClr val="bg1">
                    <a:lumMod val="85000"/>
                  </a:schemeClr>
                </a:solidFill>
              </a:rPr>
              <a:t>Der stilles store kvalitetskrav til de IT systemer der anvendes indenfor sundhedsområdet. Derfor er det vigtigt at kende de parametre hvorpå kvalitet af et IT system kan måles og hvilke redskaber udvikleren kan anvende for at opnå den ønskede kvalitet.</a:t>
            </a:r>
            <a:br>
              <a:rPr lang="da-DK" sz="2400" dirty="0">
                <a:solidFill>
                  <a:schemeClr val="bg1">
                    <a:lumMod val="85000"/>
                  </a:schemeClr>
                </a:solidFill>
              </a:rPr>
            </a:br>
            <a:br>
              <a:rPr lang="da-DK" sz="2400" dirty="0">
                <a:solidFill>
                  <a:schemeClr val="bg1">
                    <a:lumMod val="85000"/>
                  </a:schemeClr>
                </a:solidFill>
              </a:rPr>
            </a:br>
            <a:r>
              <a:rPr lang="da-DK" sz="2400" dirty="0">
                <a:solidFill>
                  <a:schemeClr val="bg1">
                    <a:lumMod val="85000"/>
                  </a:schemeClr>
                </a:solidFill>
              </a:rPr>
              <a:t>ST3ITS3 er et videregående programmeringskursus, hvor den studerende lærer at fastlægge et design, håndtere samtidighed, samt konfigurering af enkelte komponenter i applikationen, på en systematisk og organiseret måde, så systemets kvalitet sikres. Den studerende lærer også grundlæggende netværkskommunikation. </a:t>
            </a:r>
            <a:br>
              <a:rPr lang="da-DK" sz="2400" dirty="0">
                <a:solidFill>
                  <a:schemeClr val="bg1">
                    <a:lumMod val="85000"/>
                  </a:schemeClr>
                </a:solidFill>
              </a:rPr>
            </a:br>
            <a:br>
              <a:rPr lang="da-DK" sz="2400" dirty="0">
                <a:solidFill>
                  <a:schemeClr val="bg1">
                    <a:lumMod val="85000"/>
                  </a:schemeClr>
                </a:solidFill>
              </a:rPr>
            </a:br>
            <a:r>
              <a:rPr lang="da-DK" sz="2400" dirty="0"/>
              <a:t>Kurset introducerer også de vigtigste begreber og værktøjer som benyttes i forbindelse med moderne, </a:t>
            </a:r>
            <a:r>
              <a:rPr lang="da-DK" sz="2400" dirty="0" err="1"/>
              <a:t>best</a:t>
            </a:r>
            <a:r>
              <a:rPr lang="da-DK" sz="2400" dirty="0"/>
              <a:t> practice softwaretest. Fokus ligger her på, at sætte den studerende i stand til at kvalitetssikre sin egen programkode, og kvalitetssikre større systemer, som udvikles af flere udviklere</a:t>
            </a:r>
            <a:endParaRPr lang="da-DK" sz="2400" b="0" strike="noStrike" spc="-1" dirty="0">
              <a:solidFill>
                <a:srgbClr val="000000"/>
              </a:solidFill>
              <a:latin typeface="Gill Sans MT"/>
            </a:endParaRPr>
          </a:p>
        </p:txBody>
      </p:sp>
    </p:spTree>
    <p:extLst>
      <p:ext uri="{BB962C8B-B14F-4D97-AF65-F5344CB8AC3E}">
        <p14:creationId xmlns:p14="http://schemas.microsoft.com/office/powerpoint/2010/main" val="3736427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Lektionsplan</a:t>
            </a:r>
            <a:endParaRPr lang="da-DK" sz="4400" b="0" strike="noStrike" spc="-1" dirty="0">
              <a:solidFill>
                <a:srgbClr val="000000"/>
              </a:solidFill>
              <a:latin typeface="Calibri"/>
            </a:endParaRPr>
          </a:p>
        </p:txBody>
      </p:sp>
      <p:graphicFrame>
        <p:nvGraphicFramePr>
          <p:cNvPr id="2" name="Table 1">
            <a:extLst>
              <a:ext uri="{FF2B5EF4-FFF2-40B4-BE49-F238E27FC236}">
                <a16:creationId xmlns:a16="http://schemas.microsoft.com/office/drawing/2014/main" id="{770225FB-9F41-49CB-8C14-01D882DC20D9}"/>
              </a:ext>
            </a:extLst>
          </p:cNvPr>
          <p:cNvGraphicFramePr>
            <a:graphicFrameLocks noGrp="1"/>
          </p:cNvGraphicFramePr>
          <p:nvPr>
            <p:extLst>
              <p:ext uri="{D42A27DB-BD31-4B8C-83A1-F6EECF244321}">
                <p14:modId xmlns:p14="http://schemas.microsoft.com/office/powerpoint/2010/main" val="167694744"/>
              </p:ext>
            </p:extLst>
          </p:nvPr>
        </p:nvGraphicFramePr>
        <p:xfrm>
          <a:off x="4179888" y="254382"/>
          <a:ext cx="7748562" cy="6483667"/>
        </p:xfrm>
        <a:graphic>
          <a:graphicData uri="http://schemas.openxmlformats.org/drawingml/2006/table">
            <a:tbl>
              <a:tblPr>
                <a:tableStyleId>{5C22544A-7EE6-4342-B048-85BDC9FD1C3A}</a:tableStyleId>
              </a:tblPr>
              <a:tblGrid>
                <a:gridCol w="737958">
                  <a:extLst>
                    <a:ext uri="{9D8B030D-6E8A-4147-A177-3AD203B41FA5}">
                      <a16:colId xmlns:a16="http://schemas.microsoft.com/office/drawing/2014/main" val="2091401236"/>
                    </a:ext>
                  </a:extLst>
                </a:gridCol>
                <a:gridCol w="737958">
                  <a:extLst>
                    <a:ext uri="{9D8B030D-6E8A-4147-A177-3AD203B41FA5}">
                      <a16:colId xmlns:a16="http://schemas.microsoft.com/office/drawing/2014/main" val="2742810001"/>
                    </a:ext>
                  </a:extLst>
                </a:gridCol>
                <a:gridCol w="737958">
                  <a:extLst>
                    <a:ext uri="{9D8B030D-6E8A-4147-A177-3AD203B41FA5}">
                      <a16:colId xmlns:a16="http://schemas.microsoft.com/office/drawing/2014/main" val="1783407327"/>
                    </a:ext>
                  </a:extLst>
                </a:gridCol>
                <a:gridCol w="1076190">
                  <a:extLst>
                    <a:ext uri="{9D8B030D-6E8A-4147-A177-3AD203B41FA5}">
                      <a16:colId xmlns:a16="http://schemas.microsoft.com/office/drawing/2014/main" val="2763008229"/>
                    </a:ext>
                  </a:extLst>
                </a:gridCol>
                <a:gridCol w="2152379">
                  <a:extLst>
                    <a:ext uri="{9D8B030D-6E8A-4147-A177-3AD203B41FA5}">
                      <a16:colId xmlns:a16="http://schemas.microsoft.com/office/drawing/2014/main" val="2162543793"/>
                    </a:ext>
                  </a:extLst>
                </a:gridCol>
                <a:gridCol w="2306119">
                  <a:extLst>
                    <a:ext uri="{9D8B030D-6E8A-4147-A177-3AD203B41FA5}">
                      <a16:colId xmlns:a16="http://schemas.microsoft.com/office/drawing/2014/main" val="985391209"/>
                    </a:ext>
                  </a:extLst>
                </a:gridCol>
              </a:tblGrid>
              <a:tr h="159614">
                <a:tc>
                  <a:txBody>
                    <a:bodyPr/>
                    <a:lstStyle/>
                    <a:p>
                      <a:pPr algn="l" fontAlgn="ctr">
                        <a:buNone/>
                      </a:pPr>
                      <a:r>
                        <a:rPr lang="da-DK" sz="1050" u="none" strike="noStrike">
                          <a:effectLst/>
                        </a:rPr>
                        <a:t>UV Uge</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Uge</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Dato</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Underviser</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Lektion 1+2</a:t>
                      </a:r>
                      <a:endParaRPr lang="da-DK" sz="1050" b="1"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Lektion 3+4</a:t>
                      </a:r>
                      <a:endParaRPr lang="da-DK" sz="1050" b="1"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784429614"/>
                  </a:ext>
                </a:extLst>
              </a:tr>
              <a:tr h="686005">
                <a:tc>
                  <a:txBody>
                    <a:bodyPr/>
                    <a:lstStyle/>
                    <a:p>
                      <a:pPr algn="r" fontAlgn="ctr">
                        <a:buNone/>
                      </a:pPr>
                      <a:r>
                        <a:rPr lang="da-DK" sz="1050" u="none" strike="noStrike">
                          <a:effectLst/>
                        </a:rPr>
                        <a:t>1</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 / 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Intro og opsamling på 2. semester, Motivation</a:t>
                      </a:r>
                      <a:br>
                        <a:rPr lang="da-DK" sz="1050" u="none" strike="noStrike">
                          <a:effectLst/>
                        </a:rPr>
                      </a:br>
                      <a:r>
                        <a:rPr lang="da-DK" sz="1050" u="none" strike="noStrike">
                          <a:effectLst/>
                        </a:rPr>
                        <a:t>Repetition af objektorienterede begreber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OO Basics (opgaver)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280500048"/>
                  </a:ext>
                </a:extLst>
              </a:tr>
              <a:tr h="290206">
                <a:tc>
                  <a:txBody>
                    <a:bodyPr/>
                    <a:lstStyle/>
                    <a:p>
                      <a:pPr algn="r" fontAlgn="ctr">
                        <a:buNone/>
                      </a:pPr>
                      <a:r>
                        <a:rPr lang="da-DK" sz="1050" u="none" strike="noStrike">
                          <a:effectLst/>
                        </a:rPr>
                        <a:t>2</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36</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Strategy + SOLID: OCP</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Strategy + SOLID (OCP)</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2692206007"/>
                  </a:ext>
                </a:extLst>
              </a:tr>
              <a:tr h="435311">
                <a:tc>
                  <a:txBody>
                    <a:bodyPr/>
                    <a:lstStyle/>
                    <a:p>
                      <a:pPr algn="r" fontAlgn="ctr">
                        <a:buNone/>
                      </a:pPr>
                      <a:r>
                        <a:rPr lang="da-DK" sz="1050" u="none" strike="noStrike" dirty="0">
                          <a:effectLst/>
                        </a:rPr>
                        <a:t>3</a:t>
                      </a:r>
                      <a:endParaRPr lang="da-DK" sz="1050" b="0" i="0" u="none" strike="noStrike" dirty="0">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37</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Observer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Pattern: Observer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3702797538"/>
                  </a:ext>
                </a:extLst>
              </a:tr>
              <a:tr h="145104">
                <a:tc>
                  <a:txBody>
                    <a:bodyPr/>
                    <a:lstStyle/>
                    <a:p>
                      <a:pPr algn="r" fontAlgn="ctr">
                        <a:buNone/>
                      </a:pPr>
                      <a:r>
                        <a:rPr lang="da-DK" sz="1050" u="none" strike="noStrike">
                          <a:effectLst/>
                        </a:rPr>
                        <a:t>4</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38</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Parallel programmering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Parallel programmering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095433107"/>
                  </a:ext>
                </a:extLst>
              </a:tr>
              <a:tr h="145104">
                <a:tc>
                  <a:txBody>
                    <a:bodyPr/>
                    <a:lstStyle/>
                    <a:p>
                      <a:pPr algn="r" fontAlgn="ctr">
                        <a:buNone/>
                      </a:pPr>
                      <a:r>
                        <a:rPr lang="da-DK" sz="1050" u="none" strike="noStrike">
                          <a:effectLst/>
                        </a:rPr>
                        <a:t>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39</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Synkronisering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Synkronisering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2843373762"/>
                  </a:ext>
                </a:extLst>
              </a:tr>
              <a:tr h="580414">
                <a:tc>
                  <a:txBody>
                    <a:bodyPr/>
                    <a:lstStyle/>
                    <a:p>
                      <a:pPr algn="r" fontAlgn="ctr">
                        <a:buNone/>
                      </a:pPr>
                      <a:r>
                        <a:rPr lang="da-DK" sz="1050" u="none" strike="noStrike">
                          <a:effectLst/>
                        </a:rPr>
                        <a:t>6</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40</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dirty="0">
                          <a:effectLst/>
                        </a:rPr>
                        <a:t>Synkronisering pt.2 + SOLID (SRP)</a:t>
                      </a:r>
                      <a:endParaRPr lang="da-DK" sz="1050" b="0" i="0" u="none" strike="noStrike" dirty="0">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Synkronisering pt.2 + SOLID (SRP)</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047477436"/>
                  </a:ext>
                </a:extLst>
              </a:tr>
              <a:tr h="290206">
                <a:tc>
                  <a:txBody>
                    <a:bodyPr/>
                    <a:lstStyle/>
                    <a:p>
                      <a:pPr algn="r" fontAlgn="ctr">
                        <a:buNone/>
                      </a:pPr>
                      <a:r>
                        <a:rPr lang="da-DK" sz="1050" u="none" strike="noStrike">
                          <a:effectLst/>
                        </a:rPr>
                        <a:t>7</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41</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Opgaver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637715609"/>
                  </a:ext>
                </a:extLst>
              </a:tr>
              <a:tr h="145104">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42</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gridSpan="2">
                  <a:txBody>
                    <a:bodyPr/>
                    <a:lstStyle/>
                    <a:p>
                      <a:pPr algn="l" fontAlgn="ctr">
                        <a:buNone/>
                      </a:pPr>
                      <a:r>
                        <a:rPr lang="da-DK" sz="1050" u="none" strike="noStrike">
                          <a:effectLst/>
                        </a:rPr>
                        <a:t>Undervisnings fri</a:t>
                      </a:r>
                      <a:endParaRPr lang="da-DK" sz="1050" b="1" i="0" u="none" strike="noStrike">
                        <a:solidFill>
                          <a:srgbClr val="000000"/>
                        </a:solidFill>
                        <a:effectLst/>
                        <a:latin typeface="Aptos Narrow" panose="020B0004020202020204" pitchFamily="34" charset="0"/>
                      </a:endParaRPr>
                    </a:p>
                  </a:txBody>
                  <a:tcPr marL="5702" marR="5702" marT="5702" marB="0" anchor="ctr"/>
                </a:tc>
                <a:tc hMerge="1">
                  <a:txBody>
                    <a:bodyPr/>
                    <a:lstStyle/>
                    <a:p>
                      <a:endParaRPr lang="da-DK"/>
                    </a:p>
                  </a:txBody>
                  <a:tcPr/>
                </a:tc>
                <a:extLst>
                  <a:ext uri="{0D108BD9-81ED-4DB2-BD59-A6C34878D82A}">
                    <a16:rowId xmlns:a16="http://schemas.microsoft.com/office/drawing/2014/main" val="1873421641"/>
                  </a:ext>
                </a:extLst>
              </a:tr>
              <a:tr h="1015723">
                <a:tc>
                  <a:txBody>
                    <a:bodyPr/>
                    <a:lstStyle/>
                    <a:p>
                      <a:pPr algn="r" fontAlgn="ctr">
                        <a:buNone/>
                      </a:pPr>
                      <a:r>
                        <a:rPr lang="da-DK" sz="1050" u="none" strike="noStrike">
                          <a:effectLst/>
                        </a:rPr>
                        <a:t>8</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43</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Netværkskommunikation</a:t>
                      </a:r>
                      <a:br>
                        <a:rPr lang="da-DK" sz="1050" u="none" strike="noStrike">
                          <a:effectLst/>
                        </a:rPr>
                      </a:br>
                      <a:r>
                        <a:rPr lang="da-DK" sz="1050" u="none" strike="noStrike">
                          <a:effectLst/>
                        </a:rPr>
                        <a:t>+ midtvejsevaluering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Netværkskommunikation</a:t>
                      </a:r>
                      <a:br>
                        <a:rPr lang="da-DK" sz="1050" u="none" strike="noStrike">
                          <a:effectLst/>
                        </a:rPr>
                      </a:br>
                      <a:r>
                        <a:rPr lang="da-DK" sz="1050" u="none" strike="noStrike">
                          <a:effectLst/>
                        </a:rPr>
                        <a:t>+ midtvejsevaluering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2188250719"/>
                  </a:ext>
                </a:extLst>
              </a:tr>
              <a:tr h="290206">
                <a:tc>
                  <a:txBody>
                    <a:bodyPr/>
                    <a:lstStyle/>
                    <a:p>
                      <a:pPr algn="r" fontAlgn="ctr">
                        <a:buNone/>
                      </a:pPr>
                      <a:r>
                        <a:rPr lang="da-DK" sz="1050" u="none" strike="noStrike">
                          <a:effectLst/>
                        </a:rPr>
                        <a:t>9</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44</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Unit test</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Unit test</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508879931"/>
                  </a:ext>
                </a:extLst>
              </a:tr>
              <a:tr h="435311">
                <a:tc>
                  <a:txBody>
                    <a:bodyPr/>
                    <a:lstStyle/>
                    <a:p>
                      <a:pPr algn="r" fontAlgn="ctr">
                        <a:buNone/>
                      </a:pPr>
                      <a:r>
                        <a:rPr lang="da-DK" sz="1050" u="none" strike="noStrike">
                          <a:effectLst/>
                        </a:rPr>
                        <a:t>10</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en-US" sz="1050" u="none" strike="noStrike">
                          <a:effectLst/>
                        </a:rPr>
                        <a:t>Configuration</a:t>
                      </a:r>
                      <a:br>
                        <a:rPr lang="en-US" sz="1050" u="none" strike="noStrike">
                          <a:effectLst/>
                        </a:rPr>
                      </a:br>
                      <a:r>
                        <a:rPr lang="en-US" sz="1050" u="none" strike="noStrike">
                          <a:effectLst/>
                        </a:rPr>
                        <a:t>.Net serializer (XML and json)</a:t>
                      </a:r>
                      <a:endParaRPr lang="en-US"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en-US" sz="1050" u="none" strike="noStrike">
                          <a:effectLst/>
                        </a:rPr>
                        <a:t>Configuration</a:t>
                      </a:r>
                      <a:br>
                        <a:rPr lang="en-US" sz="1050" u="none" strike="noStrike">
                          <a:effectLst/>
                        </a:rPr>
                      </a:br>
                      <a:r>
                        <a:rPr lang="en-US" sz="1050" u="none" strike="noStrike">
                          <a:effectLst/>
                        </a:rPr>
                        <a:t>.Net serializer (XML and json)</a:t>
                      </a:r>
                      <a:endParaRPr lang="en-US"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1655583986"/>
                  </a:ext>
                </a:extLst>
              </a:tr>
              <a:tr h="435311">
                <a:tc>
                  <a:txBody>
                    <a:bodyPr/>
                    <a:lstStyle/>
                    <a:p>
                      <a:pPr algn="r" fontAlgn="ctr">
                        <a:buNone/>
                      </a:pPr>
                      <a:r>
                        <a:rPr lang="da-DK" sz="1050" u="none" strike="noStrike">
                          <a:effectLst/>
                        </a:rPr>
                        <a:t>11</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46</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001839764"/>
                  </a:ext>
                </a:extLst>
              </a:tr>
              <a:tr h="435311">
                <a:tc>
                  <a:txBody>
                    <a:bodyPr/>
                    <a:lstStyle/>
                    <a:p>
                      <a:pPr algn="r" fontAlgn="ctr">
                        <a:buNone/>
                      </a:pPr>
                      <a:r>
                        <a:rPr lang="da-DK" sz="1050" u="none" strike="noStrike">
                          <a:effectLst/>
                        </a:rPr>
                        <a:t>12</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47</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 del 2</a:t>
                      </a:r>
                      <a:br>
                        <a:rPr lang="da-DK" sz="1050" u="none" strike="noStrike">
                          <a:effectLst/>
                        </a:rPr>
                      </a:br>
                      <a:r>
                        <a:rPr lang="da-DK" sz="1050" u="none" strike="noStrike">
                          <a:effectLst/>
                        </a:rPr>
                        <a:t>Samt opgaver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REST del 2</a:t>
                      </a:r>
                      <a:br>
                        <a:rPr lang="da-DK" sz="1050" u="none" strike="noStrike">
                          <a:effectLst/>
                        </a:rPr>
                      </a:br>
                      <a:r>
                        <a:rPr lang="da-DK" sz="1050" u="none" strike="noStrike">
                          <a:effectLst/>
                        </a:rPr>
                        <a:t>Samt 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3610272232"/>
                  </a:ext>
                </a:extLst>
              </a:tr>
              <a:tr h="435311">
                <a:tc>
                  <a:txBody>
                    <a:bodyPr/>
                    <a:lstStyle/>
                    <a:p>
                      <a:pPr algn="r" fontAlgn="ctr">
                        <a:buNone/>
                      </a:pPr>
                      <a:r>
                        <a:rPr lang="da-DK" sz="1050" u="none" strike="noStrike">
                          <a:effectLst/>
                        </a:rPr>
                        <a:t>13</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48</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FHIR + Oauth  + Evaluering</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FHIR + Oauth  + Evaluering</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103944482"/>
                  </a:ext>
                </a:extLst>
              </a:tr>
              <a:tr h="290206">
                <a:tc>
                  <a:txBody>
                    <a:bodyPr/>
                    <a:lstStyle/>
                    <a:p>
                      <a:pPr algn="r" fontAlgn="ctr">
                        <a:buNone/>
                      </a:pPr>
                      <a:r>
                        <a:rPr lang="da-DK" sz="1050" u="none" strike="noStrike">
                          <a:effectLst/>
                        </a:rPr>
                        <a:t>14</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49</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HK / ML</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Spørgetime, opgaver og opsamling på opgaver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Spørgetime, opgaver og opsamling på opgaver</a:t>
                      </a:r>
                      <a:endParaRPr lang="da-DK" sz="1050" b="0" i="0" u="none" strike="noStrike">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4247923827"/>
                  </a:ext>
                </a:extLst>
              </a:tr>
              <a:tr h="145104">
                <a:tc>
                  <a:txBody>
                    <a:bodyPr/>
                    <a:lstStyle/>
                    <a:p>
                      <a:pPr algn="r" fontAlgn="ctr">
                        <a:buNone/>
                      </a:pPr>
                      <a:r>
                        <a:rPr lang="da-DK" sz="1050" u="none" strike="noStrike">
                          <a:effectLst/>
                        </a:rPr>
                        <a:t>15</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r" fontAlgn="ctr">
                        <a:buNone/>
                      </a:pPr>
                      <a:r>
                        <a:rPr lang="da-DK" sz="1050" u="none" strike="noStrike">
                          <a:effectLst/>
                        </a:rPr>
                        <a:t>50</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 </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a:effectLst/>
                        </a:rPr>
                        <a:t>Buffer</a:t>
                      </a:r>
                      <a:endParaRPr lang="da-DK" sz="1050" b="0" i="0" u="none" strike="noStrike">
                        <a:solidFill>
                          <a:srgbClr val="000000"/>
                        </a:solidFill>
                        <a:effectLst/>
                        <a:latin typeface="Aptos Narrow" panose="020B0004020202020204" pitchFamily="34" charset="0"/>
                      </a:endParaRPr>
                    </a:p>
                  </a:txBody>
                  <a:tcPr marL="5702" marR="5702" marT="5702" marB="0" anchor="ctr"/>
                </a:tc>
                <a:tc>
                  <a:txBody>
                    <a:bodyPr/>
                    <a:lstStyle/>
                    <a:p>
                      <a:pPr algn="l" fontAlgn="ctr">
                        <a:buNone/>
                      </a:pPr>
                      <a:r>
                        <a:rPr lang="da-DK" sz="1050" u="none" strike="noStrike" dirty="0">
                          <a:effectLst/>
                        </a:rPr>
                        <a:t>Buffer</a:t>
                      </a:r>
                      <a:endParaRPr lang="da-DK" sz="1050" b="0" i="0" u="none" strike="noStrike" dirty="0">
                        <a:solidFill>
                          <a:srgbClr val="000000"/>
                        </a:solidFill>
                        <a:effectLst/>
                        <a:latin typeface="Aptos Narrow" panose="020B0004020202020204" pitchFamily="34" charset="0"/>
                      </a:endParaRPr>
                    </a:p>
                  </a:txBody>
                  <a:tcPr marL="5702" marR="5702" marT="5702" marB="0" anchor="ctr"/>
                </a:tc>
                <a:extLst>
                  <a:ext uri="{0D108BD9-81ED-4DB2-BD59-A6C34878D82A}">
                    <a16:rowId xmlns:a16="http://schemas.microsoft.com/office/drawing/2014/main" val="394043675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Shape 1"/>
          <p:cNvSpPr txBox="1"/>
          <p:nvPr/>
        </p:nvSpPr>
        <p:spPr>
          <a:xfrm>
            <a:off x="838080" y="365040"/>
            <a:ext cx="10515240" cy="739800"/>
          </a:xfrm>
          <a:prstGeom prst="rect">
            <a:avLst/>
          </a:prstGeom>
          <a:noFill/>
          <a:ln>
            <a:noFill/>
          </a:ln>
        </p:spPr>
        <p:txBody>
          <a:bodyPr anchor="ctr">
            <a:noAutofit/>
          </a:bodyPr>
          <a:lstStyle/>
          <a:p>
            <a:r>
              <a:rPr lang="en-US" sz="4400" b="0" strike="noStrike" spc="-1" dirty="0" err="1">
                <a:solidFill>
                  <a:srgbClr val="000000"/>
                </a:solidFill>
                <a:latin typeface="Gill Sans MT" panose="020B0502020104020203" pitchFamily="34" charset="0"/>
              </a:rPr>
              <a:t>Kursusform</a:t>
            </a:r>
            <a:endParaRPr lang="da-DK" sz="4400" b="0" strike="noStrike" spc="-1" dirty="0">
              <a:solidFill>
                <a:srgbClr val="000000"/>
              </a:solidFill>
              <a:latin typeface="Gill Sans MT" panose="020B0502020104020203" pitchFamily="34" charset="0"/>
            </a:endParaRPr>
          </a:p>
        </p:txBody>
      </p:sp>
      <p:sp>
        <p:nvSpPr>
          <p:cNvPr id="187" name="TextShape 2"/>
          <p:cNvSpPr txBox="1"/>
          <p:nvPr/>
        </p:nvSpPr>
        <p:spPr>
          <a:xfrm>
            <a:off x="838080" y="1311840"/>
            <a:ext cx="10515240" cy="4864680"/>
          </a:xfrm>
          <a:prstGeom prst="rect">
            <a:avLst/>
          </a:prstGeom>
          <a:noFill/>
          <a:ln>
            <a:noFill/>
          </a:ln>
        </p:spPr>
        <p:txBody>
          <a:bodyPr>
            <a:normAutofit fontScale="86000" lnSpcReduction="20000"/>
          </a:bodyPr>
          <a:lstStyle/>
          <a:p>
            <a:pPr>
              <a:lnSpc>
                <a:spcPct val="90000"/>
              </a:lnSpc>
              <a:spcBef>
                <a:spcPts val="1001"/>
              </a:spcBef>
            </a:pPr>
            <a:r>
              <a:rPr lang="da-DK" sz="2800" b="0" strike="noStrike" spc="-1" dirty="0">
                <a:solidFill>
                  <a:srgbClr val="000000"/>
                </a:solidFill>
                <a:latin typeface="Gill Sans MT"/>
              </a:rPr>
              <a:t>Forelæsning og mange opgaver.</a:t>
            </a:r>
          </a:p>
          <a:p>
            <a:pPr marL="457200">
              <a:lnSpc>
                <a:spcPct val="90000"/>
              </a:lnSpc>
              <a:spcBef>
                <a:spcPts val="499"/>
              </a:spcBef>
            </a:pPr>
            <a:r>
              <a:rPr lang="da-DK" sz="2400" b="0" strike="noStrike" spc="-1" dirty="0">
                <a:solidFill>
                  <a:srgbClr val="000000"/>
                </a:solidFill>
                <a:latin typeface="Gill Sans MT"/>
              </a:rPr>
              <a:t>Slides</a:t>
            </a:r>
          </a:p>
          <a:p>
            <a:pPr marL="457200">
              <a:lnSpc>
                <a:spcPct val="90000"/>
              </a:lnSpc>
              <a:spcBef>
                <a:spcPts val="499"/>
              </a:spcBef>
            </a:pPr>
            <a:r>
              <a:rPr lang="da-DK" sz="2400" b="0" strike="noStrike" spc="-1" dirty="0">
                <a:solidFill>
                  <a:srgbClr val="000000"/>
                </a:solidFill>
                <a:latin typeface="Gill Sans MT"/>
              </a:rPr>
              <a:t>Stunt-kode</a:t>
            </a:r>
          </a:p>
          <a:p>
            <a:pPr marL="457200">
              <a:lnSpc>
                <a:spcPct val="90000"/>
              </a:lnSpc>
              <a:spcBef>
                <a:spcPts val="499"/>
              </a:spcBef>
            </a:pPr>
            <a:r>
              <a:rPr lang="da-DK" sz="2400" b="0" strike="noStrike" spc="-1" dirty="0">
                <a:solidFill>
                  <a:srgbClr val="000000"/>
                </a:solidFill>
                <a:latin typeface="Gill Sans MT"/>
              </a:rPr>
              <a:t>Tavle</a:t>
            </a:r>
          </a:p>
          <a:p>
            <a:pPr>
              <a:lnSpc>
                <a:spcPct val="90000"/>
              </a:lnSpc>
              <a:spcBef>
                <a:spcPts val="1001"/>
              </a:spcBef>
            </a:pPr>
            <a:r>
              <a:rPr lang="da-DK" sz="2800" b="0" strike="noStrike" spc="-1" dirty="0">
                <a:solidFill>
                  <a:srgbClr val="000000"/>
                </a:solidFill>
                <a:latin typeface="Gill Sans MT"/>
              </a:rPr>
              <a:t>Vi vil gerne have mange spørgsmål og diskussioner.</a:t>
            </a:r>
          </a:p>
          <a:p>
            <a:pPr marL="457200">
              <a:lnSpc>
                <a:spcPct val="90000"/>
              </a:lnSpc>
              <a:spcBef>
                <a:spcPts val="499"/>
              </a:spcBef>
            </a:pPr>
            <a:r>
              <a:rPr lang="da-DK" sz="2400" b="0" strike="noStrike" spc="-1" dirty="0">
                <a:solidFill>
                  <a:srgbClr val="000000"/>
                </a:solidFill>
                <a:latin typeface="Gill Sans MT"/>
              </a:rPr>
              <a:t>Der er ikke et facit i design og softwareudvikling!</a:t>
            </a: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Læsestof</a:t>
            </a:r>
          </a:p>
          <a:p>
            <a:pPr marL="457200">
              <a:lnSpc>
                <a:spcPct val="90000"/>
              </a:lnSpc>
              <a:spcBef>
                <a:spcPts val="499"/>
              </a:spcBef>
            </a:pPr>
            <a:r>
              <a:rPr lang="da-DK" sz="2400" b="0" strike="noStrike" spc="-1" dirty="0">
                <a:solidFill>
                  <a:srgbClr val="000000"/>
                </a:solidFill>
                <a:latin typeface="Gill Sans MT"/>
              </a:rPr>
              <a:t>Bøger</a:t>
            </a:r>
          </a:p>
          <a:p>
            <a:pPr marL="457200">
              <a:lnSpc>
                <a:spcPct val="90000"/>
              </a:lnSpc>
              <a:spcBef>
                <a:spcPts val="499"/>
              </a:spcBef>
            </a:pPr>
            <a:r>
              <a:rPr lang="da-DK" sz="2400" b="0" strike="noStrike" spc="-1" dirty="0">
                <a:solidFill>
                  <a:srgbClr val="000000"/>
                </a:solidFill>
                <a:latin typeface="Gill Sans MT"/>
              </a:rPr>
              <a:t>Web-materiale</a:t>
            </a:r>
          </a:p>
          <a:p>
            <a:pPr marL="457200">
              <a:lnSpc>
                <a:spcPct val="90000"/>
              </a:lnSpc>
              <a:spcBef>
                <a:spcPts val="499"/>
              </a:spcBef>
            </a:pPr>
            <a:r>
              <a:rPr lang="da-DK" sz="2400" b="0" strike="noStrike" spc="-1" dirty="0">
                <a:solidFill>
                  <a:srgbClr val="000000"/>
                </a:solidFill>
                <a:latin typeface="Gill Sans MT"/>
              </a:rPr>
              <a:t>Noter, som kan findes på </a:t>
            </a:r>
            <a:r>
              <a:rPr lang="da-DK" sz="2400" b="0" strike="noStrike" spc="-1" dirty="0" err="1">
                <a:solidFill>
                  <a:srgbClr val="000000"/>
                </a:solidFill>
                <a:latin typeface="Gill Sans MT"/>
              </a:rPr>
              <a:t>Brightspace</a:t>
            </a:r>
            <a:endParaRPr lang="da-DK" sz="2400" b="0" strike="noStrike" spc="-1" dirty="0">
              <a:solidFill>
                <a:srgbClr val="000000"/>
              </a:solidFill>
              <a:latin typeface="Gill Sans MT"/>
            </a:endParaRPr>
          </a:p>
          <a:p>
            <a:pPr>
              <a:lnSpc>
                <a:spcPct val="90000"/>
              </a:lnSpc>
              <a:spcBef>
                <a:spcPts val="1001"/>
              </a:spcBef>
            </a:pPr>
            <a:endParaRPr lang="da-DK" sz="24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Kode-eksempler i C# til Head First Design Patterns:</a:t>
            </a:r>
          </a:p>
          <a:p>
            <a:pPr>
              <a:lnSpc>
                <a:spcPct val="90000"/>
              </a:lnSpc>
              <a:spcBef>
                <a:spcPts val="1001"/>
              </a:spcBef>
            </a:pPr>
            <a:r>
              <a:rPr lang="da-DK" sz="2800" b="0" strike="noStrike" spc="-1" dirty="0">
                <a:solidFill>
                  <a:srgbClr val="000000"/>
                </a:solidFill>
                <a:latin typeface="Gill Sans MT"/>
              </a:rPr>
              <a:t>Kan findes her: </a:t>
            </a:r>
            <a:r>
              <a:rPr lang="da-DK" sz="2800" b="0" strike="noStrike" spc="-1" dirty="0">
                <a:solidFill>
                  <a:srgbClr val="000000"/>
                </a:solidFill>
                <a:latin typeface="Gill Sans MT"/>
                <a:hlinkClick r:id="rId3"/>
              </a:rPr>
              <a:t>https://github.com/jkhines/hfpatternsincsharp</a:t>
            </a:r>
            <a:r>
              <a:rPr lang="da-DK" sz="2800" b="0" strike="noStrike" spc="-1" dirty="0">
                <a:solidFill>
                  <a:srgbClr val="000000"/>
                </a:solidFill>
                <a:latin typeface="Gill Sans MT"/>
              </a:rPr>
              <a:t> men ligger også på </a:t>
            </a:r>
            <a:r>
              <a:rPr lang="da-DK" sz="2800" b="0" strike="noStrike" spc="-1" dirty="0" err="1">
                <a:solidFill>
                  <a:srgbClr val="000000"/>
                </a:solidFill>
                <a:latin typeface="Gill Sans MT"/>
              </a:rPr>
              <a:t>Brightspace</a:t>
            </a:r>
            <a:r>
              <a:rPr lang="da-DK" sz="2800" b="0" strike="noStrike" spc="-1" dirty="0">
                <a:solidFill>
                  <a:srgbClr val="000000"/>
                </a:solidFill>
                <a:latin typeface="Gill Sans MT"/>
              </a:rPr>
              <a:t>.</a:t>
            </a:r>
          </a:p>
          <a:p>
            <a:pPr>
              <a:lnSpc>
                <a:spcPct val="90000"/>
              </a:lnSpc>
              <a:spcBef>
                <a:spcPts val="1001"/>
              </a:spcBef>
            </a:pPr>
            <a:endParaRPr lang="da-DK" sz="2800" b="0" strike="noStrike" spc="-1" dirty="0">
              <a:solidFill>
                <a:srgbClr val="000000"/>
              </a:solidFill>
              <a:latin typeface="Gill Sans MT"/>
            </a:endParaRPr>
          </a:p>
        </p:txBody>
      </p:sp>
      <p:pic>
        <p:nvPicPr>
          <p:cNvPr id="189" name="Picture 4"/>
          <p:cNvPicPr/>
          <p:nvPr/>
        </p:nvPicPr>
        <p:blipFill>
          <a:blip r:embed="rId4"/>
          <a:stretch/>
        </p:blipFill>
        <p:spPr>
          <a:xfrm>
            <a:off x="9579240" y="2440800"/>
            <a:ext cx="2333880" cy="2702160"/>
          </a:xfrm>
          <a:prstGeom prst="rect">
            <a:avLst/>
          </a:prstGeom>
          <a:ln>
            <a:noFill/>
          </a:ln>
        </p:spPr>
      </p:pic>
    </p:spTree>
    <p:extLst>
      <p:ext uri="{BB962C8B-B14F-4D97-AF65-F5344CB8AC3E}">
        <p14:creationId xmlns:p14="http://schemas.microsoft.com/office/powerpoint/2010/main" val="1946428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Eksamen</a:t>
            </a:r>
            <a:endParaRPr lang="da-DK" sz="4400" b="0" strike="noStrike" spc="-1">
              <a:solidFill>
                <a:srgbClr val="000000"/>
              </a:solidFill>
              <a:latin typeface="Calibri"/>
            </a:endParaRPr>
          </a:p>
        </p:txBody>
      </p:sp>
      <p:sp>
        <p:nvSpPr>
          <p:cNvPr id="201"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pic>
        <p:nvPicPr>
          <p:cNvPr id="2" name="Picture 1"/>
          <p:cNvPicPr>
            <a:picLocks noChangeAspect="1"/>
          </p:cNvPicPr>
          <p:nvPr/>
        </p:nvPicPr>
        <p:blipFill>
          <a:blip r:embed="rId3"/>
          <a:stretch>
            <a:fillRect/>
          </a:stretch>
        </p:blipFill>
        <p:spPr>
          <a:xfrm>
            <a:off x="3645640" y="1104840"/>
            <a:ext cx="5092681" cy="50716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882690"/>
            <a:ext cx="10515240" cy="3430440"/>
          </a:xfrm>
        </p:spPr>
        <p:txBody>
          <a:bodyPr>
            <a:normAutofit fontScale="77500" lnSpcReduction="20000"/>
          </a:bodyPr>
          <a:lstStyle/>
          <a:p>
            <a:pPr marL="0" indent="0">
              <a:buNone/>
            </a:pPr>
            <a:r>
              <a:rPr lang="da-DK" dirty="0"/>
              <a:t>I må gerne bruge GAI til at hjælpe med at lære stoffet.</a:t>
            </a:r>
          </a:p>
          <a:p>
            <a:pPr marL="0" indent="0">
              <a:buNone/>
            </a:pPr>
            <a:endParaRPr lang="da-DK" dirty="0"/>
          </a:p>
          <a:p>
            <a:pPr marL="0" indent="0">
              <a:buNone/>
            </a:pPr>
            <a:r>
              <a:rPr lang="da-DK" dirty="0"/>
              <a:t>Eller til at få taget hul på en opgave / til inspiration.</a:t>
            </a:r>
          </a:p>
          <a:p>
            <a:pPr marL="0" indent="0">
              <a:buNone/>
            </a:pPr>
            <a:endParaRPr lang="da-DK" dirty="0"/>
          </a:p>
          <a:p>
            <a:pPr marL="0" indent="0">
              <a:buNone/>
            </a:pPr>
            <a:r>
              <a:rPr lang="da-DK" dirty="0"/>
              <a:t>Skriv koden selv – I lærer ikke noget af copy-paste.</a:t>
            </a:r>
          </a:p>
          <a:p>
            <a:pPr marL="0" indent="0">
              <a:buNone/>
            </a:pPr>
            <a:endParaRPr lang="da-DK" dirty="0"/>
          </a:p>
          <a:p>
            <a:pPr marL="0" indent="0">
              <a:buNone/>
            </a:pPr>
            <a:r>
              <a:rPr lang="da-DK" dirty="0"/>
              <a:t>Lad være med at tro på, hvad AI siger. Check selv efter, om det passer.</a:t>
            </a:r>
          </a:p>
          <a:p>
            <a:pPr marL="0" indent="0">
              <a:buNone/>
            </a:pPr>
            <a:endParaRPr lang="da-DK" dirty="0"/>
          </a:p>
          <a:p>
            <a:pPr marL="0" indent="0">
              <a:buNone/>
            </a:pPr>
            <a:r>
              <a:rPr lang="da-DK" dirty="0"/>
              <a:t>Find rigtige kilder. I kan ikke citere fx </a:t>
            </a:r>
            <a:r>
              <a:rPr lang="da-DK" dirty="0" err="1"/>
              <a:t>ChatGPT</a:t>
            </a:r>
            <a:r>
              <a:rPr lang="da-DK" dirty="0"/>
              <a:t>, for den genererer noget nyt hver gang.</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spTree>
    <p:extLst>
      <p:ext uri="{BB962C8B-B14F-4D97-AF65-F5344CB8AC3E}">
        <p14:creationId xmlns:p14="http://schemas.microsoft.com/office/powerpoint/2010/main" val="2174568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60389E-0811-98AD-0F07-BDCA3787CA04}"/>
              </a:ext>
            </a:extLst>
          </p:cNvPr>
          <p:cNvSpPr>
            <a:spLocks noGrp="1"/>
          </p:cNvSpPr>
          <p:nvPr>
            <p:ph type="subTitle"/>
          </p:nvPr>
        </p:nvSpPr>
        <p:spPr>
          <a:xfrm>
            <a:off x="838380" y="1713779"/>
            <a:ext cx="10515240" cy="3430440"/>
          </a:xfrm>
        </p:spPr>
        <p:txBody>
          <a:bodyPr>
            <a:normAutofit fontScale="77500" lnSpcReduction="20000"/>
          </a:bodyPr>
          <a:lstStyle/>
          <a:p>
            <a:pPr marL="0" indent="0">
              <a:buNone/>
            </a:pPr>
            <a:r>
              <a:rPr lang="da-DK" dirty="0">
                <a:solidFill>
                  <a:schemeClr val="bg1">
                    <a:lumMod val="75000"/>
                  </a:schemeClr>
                </a:solidFill>
              </a:rPr>
              <a:t>I må gerne bruge GAI til at hjælpe med at lære stoffet.</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Eller til at få taget hul på en opgave / til inspiration.</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Skriv koden selv – I lærer ikke noget af copy-paste.</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Lad være med at tro på, hvad AI siger. Check selv efter, om det passer.</a:t>
            </a:r>
          </a:p>
          <a:p>
            <a:pPr marL="0" indent="0">
              <a:buNone/>
            </a:pPr>
            <a:endParaRPr lang="da-DK" dirty="0">
              <a:solidFill>
                <a:schemeClr val="bg1">
                  <a:lumMod val="75000"/>
                </a:schemeClr>
              </a:solidFill>
            </a:endParaRPr>
          </a:p>
          <a:p>
            <a:pPr marL="0" indent="0">
              <a:buNone/>
            </a:pPr>
            <a:r>
              <a:rPr lang="da-DK" dirty="0">
                <a:solidFill>
                  <a:schemeClr val="bg1">
                    <a:lumMod val="75000"/>
                  </a:schemeClr>
                </a:solidFill>
              </a:rPr>
              <a:t>Find rigtige kilder. I kan ikke citere fx </a:t>
            </a:r>
            <a:r>
              <a:rPr lang="da-DK" dirty="0" err="1">
                <a:solidFill>
                  <a:schemeClr val="bg1">
                    <a:lumMod val="75000"/>
                  </a:schemeClr>
                </a:solidFill>
              </a:rPr>
              <a:t>ChatGPT</a:t>
            </a:r>
            <a:r>
              <a:rPr lang="da-DK" dirty="0">
                <a:solidFill>
                  <a:schemeClr val="bg1">
                    <a:lumMod val="75000"/>
                  </a:schemeClr>
                </a:solidFill>
              </a:rPr>
              <a:t>, for den genererer noget nyt hver gang.</a:t>
            </a:r>
          </a:p>
        </p:txBody>
      </p:sp>
      <p:sp>
        <p:nvSpPr>
          <p:cNvPr id="2" name="Title 1">
            <a:extLst>
              <a:ext uri="{FF2B5EF4-FFF2-40B4-BE49-F238E27FC236}">
                <a16:creationId xmlns:a16="http://schemas.microsoft.com/office/drawing/2014/main" id="{9DE5DDE3-38CE-D1AB-18FD-074A7508B150}"/>
              </a:ext>
            </a:extLst>
          </p:cNvPr>
          <p:cNvSpPr>
            <a:spLocks noGrp="1"/>
          </p:cNvSpPr>
          <p:nvPr>
            <p:ph type="title" idx="4294967295"/>
          </p:nvPr>
        </p:nvSpPr>
        <p:spPr>
          <a:xfrm>
            <a:off x="0" y="365125"/>
            <a:ext cx="10515600" cy="739775"/>
          </a:xfrm>
        </p:spPr>
        <p:txBody>
          <a:bodyPr/>
          <a:lstStyle/>
          <a:p>
            <a:r>
              <a:rPr lang="da-DK" dirty="0"/>
              <a:t>GAI</a:t>
            </a:r>
          </a:p>
        </p:txBody>
      </p:sp>
      <p:pic>
        <p:nvPicPr>
          <p:cNvPr id="6" name="Picture 5">
            <a:extLst>
              <a:ext uri="{FF2B5EF4-FFF2-40B4-BE49-F238E27FC236}">
                <a16:creationId xmlns:a16="http://schemas.microsoft.com/office/drawing/2014/main" id="{22AAE6EA-813B-0879-48F1-5404331AD745}"/>
              </a:ext>
            </a:extLst>
          </p:cNvPr>
          <p:cNvPicPr>
            <a:picLocks noChangeAspect="1"/>
          </p:cNvPicPr>
          <p:nvPr/>
        </p:nvPicPr>
        <p:blipFill>
          <a:blip r:embed="rId2"/>
          <a:stretch>
            <a:fillRect/>
          </a:stretch>
        </p:blipFill>
        <p:spPr>
          <a:xfrm>
            <a:off x="2509337" y="1471339"/>
            <a:ext cx="7173326" cy="3915321"/>
          </a:xfrm>
          <a:prstGeom prst="rect">
            <a:avLst/>
          </a:prstGeom>
          <a:ln>
            <a:solidFill>
              <a:schemeClr val="accent1"/>
            </a:solidFill>
          </a:ln>
          <a:effectLst>
            <a:outerShdw blurRad="50800" dist="38100" dir="8100000" sx="103000" sy="103000" algn="tr" rotWithShape="0">
              <a:prstClr val="black">
                <a:alpha val="40000"/>
              </a:prstClr>
            </a:outerShdw>
            <a:softEdge rad="0"/>
          </a:effectLst>
        </p:spPr>
      </p:pic>
    </p:spTree>
    <p:extLst>
      <p:ext uri="{BB962C8B-B14F-4D97-AF65-F5344CB8AC3E}">
        <p14:creationId xmlns:p14="http://schemas.microsoft.com/office/powerpoint/2010/main" val="294995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r>
              <a:rPr lang="da-DK" dirty="0"/>
              <a:t>Set the scene (</a:t>
            </a:r>
            <a:r>
              <a:rPr lang="da-DK" dirty="0" err="1"/>
              <a:t>pre-promting</a:t>
            </a:r>
            <a:r>
              <a:rPr lang="da-DK" dirty="0"/>
              <a:t>)</a:t>
            </a:r>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658961" y="1205388"/>
            <a:ext cx="7097115" cy="4639322"/>
          </a:xfrm>
          <a:prstGeom prst="rect">
            <a:avLst/>
          </a:prstGeom>
        </p:spPr>
      </p:pic>
    </p:spTree>
    <p:extLst>
      <p:ext uri="{BB962C8B-B14F-4D97-AF65-F5344CB8AC3E}">
        <p14:creationId xmlns:p14="http://schemas.microsoft.com/office/powerpoint/2010/main" val="3321140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D8B4B-49AE-0773-BF3D-9E8E58F11615}"/>
              </a:ext>
            </a:extLst>
          </p:cNvPr>
          <p:cNvSpPr>
            <a:spLocks noGrp="1"/>
          </p:cNvSpPr>
          <p:nvPr>
            <p:ph type="title"/>
          </p:nvPr>
        </p:nvSpPr>
        <p:spPr/>
        <p:txBody>
          <a:bodyPr/>
          <a:lstStyle/>
          <a:p>
            <a:endParaRPr lang="da-DK"/>
          </a:p>
        </p:txBody>
      </p:sp>
      <p:sp>
        <p:nvSpPr>
          <p:cNvPr id="3" name="Subtitle 2">
            <a:extLst>
              <a:ext uri="{FF2B5EF4-FFF2-40B4-BE49-F238E27FC236}">
                <a16:creationId xmlns:a16="http://schemas.microsoft.com/office/drawing/2014/main" id="{942077E9-F3D4-3565-BDC1-6C27E180812A}"/>
              </a:ext>
            </a:extLst>
          </p:cNvPr>
          <p:cNvSpPr>
            <a:spLocks noGrp="1"/>
          </p:cNvSpPr>
          <p:nvPr>
            <p:ph type="subTitle"/>
          </p:nvPr>
        </p:nvSpPr>
        <p:spPr/>
        <p:txBody>
          <a:bodyPr/>
          <a:lstStyle/>
          <a:p>
            <a:endParaRPr lang="da-DK"/>
          </a:p>
        </p:txBody>
      </p:sp>
      <p:pic>
        <p:nvPicPr>
          <p:cNvPr id="7" name="Picture 6">
            <a:extLst>
              <a:ext uri="{FF2B5EF4-FFF2-40B4-BE49-F238E27FC236}">
                <a16:creationId xmlns:a16="http://schemas.microsoft.com/office/drawing/2014/main" id="{61295250-EE6D-3546-7E93-DC9357208229}"/>
              </a:ext>
            </a:extLst>
          </p:cNvPr>
          <p:cNvPicPr>
            <a:picLocks noChangeAspect="1"/>
          </p:cNvPicPr>
          <p:nvPr/>
        </p:nvPicPr>
        <p:blipFill>
          <a:blip r:embed="rId2"/>
          <a:stretch>
            <a:fillRect/>
          </a:stretch>
        </p:blipFill>
        <p:spPr>
          <a:xfrm>
            <a:off x="354161" y="310038"/>
            <a:ext cx="7097115" cy="4639322"/>
          </a:xfrm>
          <a:prstGeom prst="rect">
            <a:avLst/>
          </a:prstGeom>
          <a:noFill/>
        </p:spPr>
      </p:pic>
      <p:sp>
        <p:nvSpPr>
          <p:cNvPr id="6" name="Rectangle 5">
            <a:extLst>
              <a:ext uri="{FF2B5EF4-FFF2-40B4-BE49-F238E27FC236}">
                <a16:creationId xmlns:a16="http://schemas.microsoft.com/office/drawing/2014/main" id="{37CC23DF-323A-CF9D-2480-8D42C0B4CD3B}"/>
              </a:ext>
            </a:extLst>
          </p:cNvPr>
          <p:cNvSpPr/>
          <p:nvPr/>
        </p:nvSpPr>
        <p:spPr>
          <a:xfrm>
            <a:off x="0" y="0"/>
            <a:ext cx="12134850" cy="6858000"/>
          </a:xfrm>
          <a:prstGeom prst="rect">
            <a:avLst/>
          </a:prstGeom>
          <a:solidFill>
            <a:schemeClr val="bg1">
              <a:lumMod val="75000"/>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Picture 4">
            <a:extLst>
              <a:ext uri="{FF2B5EF4-FFF2-40B4-BE49-F238E27FC236}">
                <a16:creationId xmlns:a16="http://schemas.microsoft.com/office/drawing/2014/main" id="{44EE4DDC-11A7-65B5-68A3-623E9ABBB581}"/>
              </a:ext>
            </a:extLst>
          </p:cNvPr>
          <p:cNvPicPr>
            <a:picLocks noChangeAspect="1"/>
          </p:cNvPicPr>
          <p:nvPr/>
        </p:nvPicPr>
        <p:blipFill>
          <a:blip r:embed="rId3"/>
          <a:stretch>
            <a:fillRect/>
          </a:stretch>
        </p:blipFill>
        <p:spPr>
          <a:xfrm>
            <a:off x="2871337" y="1052181"/>
            <a:ext cx="6449325" cy="4753638"/>
          </a:xfrm>
          <a:prstGeom prst="rect">
            <a:avLst/>
          </a:prstGeom>
        </p:spPr>
      </p:pic>
    </p:spTree>
    <p:extLst>
      <p:ext uri="{BB962C8B-B14F-4D97-AF65-F5344CB8AC3E}">
        <p14:creationId xmlns:p14="http://schemas.microsoft.com/office/powerpoint/2010/main" val="3759969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Agenda</a:t>
            </a:r>
            <a:endParaRPr lang="da-DK" sz="4400" b="0" strike="noStrike" spc="-1">
              <a:solidFill>
                <a:srgbClr val="000000"/>
              </a:solidFill>
              <a:latin typeface="Calibri"/>
            </a:endParaRPr>
          </a:p>
        </p:txBody>
      </p:sp>
      <p:sp>
        <p:nvSpPr>
          <p:cNvPr id="181"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a:solidFill>
                  <a:srgbClr val="000000"/>
                </a:solidFill>
                <a:latin typeface="Gill Sans MT"/>
              </a:rPr>
              <a:t>Introduktion af underviserne, formen, skemaet og faget.</a:t>
            </a:r>
          </a:p>
          <a:p>
            <a:pPr>
              <a:lnSpc>
                <a:spcPct val="90000"/>
              </a:lnSpc>
              <a:spcBef>
                <a:spcPts val="1001"/>
              </a:spcBef>
            </a:pPr>
            <a:r>
              <a:rPr lang="da-DK" sz="2800" b="0" strike="noStrike" spc="-1">
                <a:solidFill>
                  <a:srgbClr val="000000"/>
                </a:solidFill>
                <a:latin typeface="Gill Sans MT"/>
              </a:rPr>
              <a:t>Motivation</a:t>
            </a:r>
          </a:p>
          <a:p>
            <a:pPr>
              <a:lnSpc>
                <a:spcPct val="90000"/>
              </a:lnSpc>
              <a:spcBef>
                <a:spcPts val="1001"/>
              </a:spcBef>
            </a:pPr>
            <a:r>
              <a:rPr lang="da-DK" sz="2800" b="0" strike="noStrike" spc="-1">
                <a:solidFill>
                  <a:srgbClr val="000000"/>
                </a:solidFill>
                <a:latin typeface="Gill Sans MT"/>
              </a:rPr>
              <a:t>Eksamen</a:t>
            </a:r>
          </a:p>
          <a:p>
            <a:pPr>
              <a:lnSpc>
                <a:spcPct val="90000"/>
              </a:lnSpc>
              <a:spcBef>
                <a:spcPts val="1001"/>
              </a:spcBef>
            </a:pPr>
            <a:r>
              <a:rPr lang="da-DK" sz="2800" b="0" strike="noStrike" spc="-1">
                <a:solidFill>
                  <a:srgbClr val="000000"/>
                </a:solidFill>
                <a:latin typeface="Gill Sans MT"/>
              </a:rPr>
              <a:t>Forventninger</a:t>
            </a:r>
          </a:p>
          <a:p>
            <a:pPr>
              <a:lnSpc>
                <a:spcPct val="90000"/>
              </a:lnSpc>
              <a:spcBef>
                <a:spcPts val="1001"/>
              </a:spcBef>
            </a:pPr>
            <a:r>
              <a:rPr lang="da-DK" sz="2800" b="0" strike="noStrike" spc="-1">
                <a:solidFill>
                  <a:srgbClr val="000000"/>
                </a:solidFill>
                <a:latin typeface="Gill Sans MT"/>
              </a:rPr>
              <a:t>Opsamling på 2. semester</a:t>
            </a:r>
          </a:p>
          <a:p>
            <a:pPr>
              <a:lnSpc>
                <a:spcPct val="90000"/>
              </a:lnSpc>
              <a:spcBef>
                <a:spcPts val="1001"/>
              </a:spcBef>
            </a:pPr>
            <a:endParaRPr lang="da-DK" sz="2800" b="0" strike="noStrike" spc="-1">
              <a:solidFill>
                <a:srgbClr val="000000"/>
              </a:solidFill>
              <a:latin typeface="Gill Sans MT"/>
            </a:endParaRPr>
          </a:p>
          <a:p>
            <a:pPr>
              <a:lnSpc>
                <a:spcPct val="90000"/>
              </a:lnSpc>
              <a:spcBef>
                <a:spcPts val="1001"/>
              </a:spcBef>
            </a:pPr>
            <a:endParaRPr lang="da-DK" sz="2800" b="0" strike="noStrike" spc="-1">
              <a:solidFill>
                <a:srgbClr val="000000"/>
              </a:solidFill>
              <a:latin typeface="Gill Sans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77AC-73E8-7879-1005-73373584501B}"/>
              </a:ext>
            </a:extLst>
          </p:cNvPr>
          <p:cNvSpPr>
            <a:spLocks noGrp="1"/>
          </p:cNvSpPr>
          <p:nvPr>
            <p:ph type="title"/>
          </p:nvPr>
        </p:nvSpPr>
        <p:spPr/>
        <p:txBody>
          <a:bodyPr/>
          <a:lstStyle/>
          <a:p>
            <a:r>
              <a:rPr lang="da-DK" dirty="0"/>
              <a:t>GAI</a:t>
            </a:r>
          </a:p>
        </p:txBody>
      </p:sp>
      <p:pic>
        <p:nvPicPr>
          <p:cNvPr id="5" name="Picture 4">
            <a:extLst>
              <a:ext uri="{FF2B5EF4-FFF2-40B4-BE49-F238E27FC236}">
                <a16:creationId xmlns:a16="http://schemas.microsoft.com/office/drawing/2014/main" id="{633ACEFC-D9E3-27D1-F757-33930D1C3573}"/>
              </a:ext>
            </a:extLst>
          </p:cNvPr>
          <p:cNvPicPr>
            <a:picLocks noChangeAspect="1"/>
          </p:cNvPicPr>
          <p:nvPr/>
        </p:nvPicPr>
        <p:blipFill>
          <a:blip r:embed="rId2"/>
          <a:stretch>
            <a:fillRect/>
          </a:stretch>
        </p:blipFill>
        <p:spPr>
          <a:xfrm>
            <a:off x="3100596" y="311727"/>
            <a:ext cx="5990207" cy="6234545"/>
          </a:xfrm>
          <a:prstGeom prst="rect">
            <a:avLst/>
          </a:prstGeom>
        </p:spPr>
      </p:pic>
    </p:spTree>
    <p:extLst>
      <p:ext uri="{BB962C8B-B14F-4D97-AF65-F5344CB8AC3E}">
        <p14:creationId xmlns:p14="http://schemas.microsoft.com/office/powerpoint/2010/main" val="3353773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06BA9F-5EBF-EA3A-653E-6FA3012072F5}"/>
              </a:ext>
            </a:extLst>
          </p:cNvPr>
          <p:cNvPicPr>
            <a:picLocks noChangeAspect="1"/>
          </p:cNvPicPr>
          <p:nvPr/>
        </p:nvPicPr>
        <p:blipFill>
          <a:blip r:embed="rId2"/>
          <a:stretch>
            <a:fillRect/>
          </a:stretch>
        </p:blipFill>
        <p:spPr>
          <a:xfrm>
            <a:off x="2828469" y="871180"/>
            <a:ext cx="6535062" cy="5115639"/>
          </a:xfrm>
          <a:prstGeom prst="rect">
            <a:avLst/>
          </a:prstGeom>
        </p:spPr>
      </p:pic>
    </p:spTree>
    <p:extLst>
      <p:ext uri="{BB962C8B-B14F-4D97-AF65-F5344CB8AC3E}">
        <p14:creationId xmlns:p14="http://schemas.microsoft.com/office/powerpoint/2010/main" val="124616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2528-F329-5928-9A2E-325992BD8DEF}"/>
              </a:ext>
            </a:extLst>
          </p:cNvPr>
          <p:cNvSpPr>
            <a:spLocks noGrp="1"/>
          </p:cNvSpPr>
          <p:nvPr>
            <p:ph type="title"/>
          </p:nvPr>
        </p:nvSpPr>
        <p:spPr/>
        <p:txBody>
          <a:bodyPr/>
          <a:lstStyle/>
          <a:p>
            <a:r>
              <a:rPr lang="da-DK" dirty="0"/>
              <a:t>GAI</a:t>
            </a:r>
          </a:p>
        </p:txBody>
      </p:sp>
      <p:pic>
        <p:nvPicPr>
          <p:cNvPr id="5" name="Picture 4">
            <a:extLst>
              <a:ext uri="{FF2B5EF4-FFF2-40B4-BE49-F238E27FC236}">
                <a16:creationId xmlns:a16="http://schemas.microsoft.com/office/drawing/2014/main" id="{0E576372-A3CD-4EF0-95A2-61CC82993F77}"/>
              </a:ext>
            </a:extLst>
          </p:cNvPr>
          <p:cNvPicPr>
            <a:picLocks noChangeAspect="1"/>
          </p:cNvPicPr>
          <p:nvPr/>
        </p:nvPicPr>
        <p:blipFill>
          <a:blip r:embed="rId2"/>
          <a:stretch>
            <a:fillRect/>
          </a:stretch>
        </p:blipFill>
        <p:spPr>
          <a:xfrm>
            <a:off x="2126998" y="164657"/>
            <a:ext cx="8155415" cy="6234545"/>
          </a:xfrm>
          <a:prstGeom prst="rect">
            <a:avLst/>
          </a:prstGeom>
        </p:spPr>
      </p:pic>
      <p:sp>
        <p:nvSpPr>
          <p:cNvPr id="6" name="TextBox 5">
            <a:extLst>
              <a:ext uri="{FF2B5EF4-FFF2-40B4-BE49-F238E27FC236}">
                <a16:creationId xmlns:a16="http://schemas.microsoft.com/office/drawing/2014/main" id="{F8C912F0-0DC3-5A2B-1BD2-1146C9A23CDE}"/>
              </a:ext>
            </a:extLst>
          </p:cNvPr>
          <p:cNvSpPr txBox="1"/>
          <p:nvPr/>
        </p:nvSpPr>
        <p:spPr>
          <a:xfrm>
            <a:off x="460397" y="6440610"/>
            <a:ext cx="4181941" cy="369332"/>
          </a:xfrm>
          <a:prstGeom prst="rect">
            <a:avLst/>
          </a:prstGeom>
          <a:noFill/>
        </p:spPr>
        <p:txBody>
          <a:bodyPr wrap="square" rtlCol="0">
            <a:spAutoFit/>
          </a:bodyPr>
          <a:lstStyle/>
          <a:p>
            <a:r>
              <a:rPr lang="da-DK" dirty="0">
                <a:hlinkClick r:id="rId3"/>
              </a:rPr>
              <a:t>https://studerende.au.dk/gai</a:t>
            </a:r>
            <a:endParaRPr lang="da-DK" dirty="0"/>
          </a:p>
        </p:txBody>
      </p:sp>
    </p:spTree>
    <p:extLst>
      <p:ext uri="{BB962C8B-B14F-4D97-AF65-F5344CB8AC3E}">
        <p14:creationId xmlns:p14="http://schemas.microsoft.com/office/powerpoint/2010/main" val="35136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Undervisernes forventninger</a:t>
            </a:r>
            <a:endParaRPr lang="da-DK" sz="4400" b="0" strike="noStrike" spc="-1">
              <a:solidFill>
                <a:srgbClr val="000000"/>
              </a:solidFill>
              <a:latin typeface="Calibri"/>
            </a:endParaRPr>
          </a:p>
        </p:txBody>
      </p:sp>
      <p:sp>
        <p:nvSpPr>
          <p:cNvPr id="204" name="TextShape 2"/>
          <p:cNvSpPr txBox="1"/>
          <p:nvPr/>
        </p:nvSpPr>
        <p:spPr>
          <a:xfrm>
            <a:off x="838080" y="1311840"/>
            <a:ext cx="10515240" cy="4864680"/>
          </a:xfrm>
          <a:prstGeom prst="rect">
            <a:avLst/>
          </a:prstGeom>
          <a:noFill/>
          <a:ln>
            <a:noFill/>
          </a:ln>
        </p:spPr>
        <p:txBody>
          <a:bodyPr>
            <a:normAutofit fontScale="86500" lnSpcReduction="10000"/>
          </a:bodyPr>
          <a:lstStyle/>
          <a:p>
            <a:pPr>
              <a:lnSpc>
                <a:spcPct val="90000"/>
              </a:lnSpc>
              <a:spcBef>
                <a:spcPts val="1001"/>
              </a:spcBef>
            </a:pPr>
            <a:r>
              <a:rPr lang="da-DK" sz="2800" b="0" strike="noStrike" spc="-1" dirty="0">
                <a:solidFill>
                  <a:srgbClr val="000000"/>
                </a:solidFill>
                <a:latin typeface="Gill Sans MT"/>
              </a:rPr>
              <a:t>Vi forventer at:</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læser stoffet inden forelæsning.</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deltager aktivt i diskussioner.</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spørger til det, du synes er svært. Hvis du synes noget er svært, er der </a:t>
            </a:r>
            <a:r>
              <a:rPr lang="da-DK" sz="2400" b="1" strike="noStrike" spc="-1" dirty="0">
                <a:solidFill>
                  <a:srgbClr val="000000"/>
                </a:solidFill>
                <a:latin typeface="Gill Sans MT"/>
              </a:rPr>
              <a:t>garanteret</a:t>
            </a:r>
            <a:r>
              <a:rPr lang="da-DK" sz="2400" b="0" strike="noStrike" spc="-1" dirty="0">
                <a:solidFill>
                  <a:srgbClr val="000000"/>
                </a:solidFill>
                <a:latin typeface="Gill Sans MT"/>
              </a:rPr>
              <a:t> også andre, som synes det 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løser opgaverne (du skal også bruge tid hjemme på at kode).</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laver fejl – masser af fejl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Du hjælper dine medstuderende.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Dine forventninger</a:t>
            </a:r>
            <a:endParaRPr lang="da-DK" sz="4400" b="0" strike="noStrike" spc="-1">
              <a:solidFill>
                <a:srgbClr val="000000"/>
              </a:solidFill>
              <a:latin typeface="Calibri"/>
            </a:endParaRPr>
          </a:p>
        </p:txBody>
      </p:sp>
      <p:sp>
        <p:nvSpPr>
          <p:cNvPr id="206" name="TextShape 2"/>
          <p:cNvSpPr txBox="1"/>
          <p:nvPr/>
        </p:nvSpPr>
        <p:spPr>
          <a:xfrm>
            <a:off x="838080" y="1311840"/>
            <a:ext cx="10515240" cy="4864680"/>
          </a:xfrm>
          <a:prstGeom prst="rect">
            <a:avLst/>
          </a:prstGeom>
          <a:noFill/>
          <a:ln>
            <a:noFill/>
          </a:ln>
        </p:spPr>
        <p:txBody>
          <a:bodyPr>
            <a:noAutofit/>
          </a:bodyPr>
          <a:lstStyle/>
          <a:p>
            <a:pPr>
              <a:lnSpc>
                <a:spcPct val="90000"/>
              </a:lnSpc>
              <a:spcBef>
                <a:spcPts val="1001"/>
              </a:spcBef>
            </a:pPr>
            <a:r>
              <a:rPr lang="da-DK" sz="2800" b="0" strike="noStrike" spc="-1" dirty="0">
                <a:solidFill>
                  <a:srgbClr val="000000"/>
                </a:solidFill>
                <a:latin typeface="Gill Sans MT"/>
              </a:rPr>
              <a:t>Snak med din side-makker i 5 minutter:</a:t>
            </a:r>
          </a:p>
          <a:p>
            <a:pPr>
              <a:lnSpc>
                <a:spcPct val="90000"/>
              </a:lnSpc>
              <a:spcBef>
                <a:spcPts val="1001"/>
              </a:spcBef>
            </a:pPr>
            <a:endParaRPr lang="da-DK" sz="28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forventer du at få ud af kurset?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glæder du dig til?</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Hvad tror du bliver svært?</a:t>
            </a:r>
          </a:p>
          <a:p>
            <a:pPr marL="457200">
              <a:lnSpc>
                <a:spcPct val="90000"/>
              </a:lnSpc>
              <a:spcBef>
                <a:spcPts val="499"/>
              </a:spcBef>
            </a:pPr>
            <a:endParaRPr lang="da-DK" sz="2400" b="0" strike="noStrike" spc="-1" dirty="0">
              <a:solidFill>
                <a:srgbClr val="000000"/>
              </a:solidFill>
              <a:latin typeface="Gill Sans MT"/>
            </a:endParaRPr>
          </a:p>
          <a:p>
            <a:pPr marL="457200">
              <a:lnSpc>
                <a:spcPct val="90000"/>
              </a:lnSpc>
              <a:spcBef>
                <a:spcPts val="499"/>
              </a:spcBef>
            </a:pPr>
            <a:r>
              <a:rPr lang="da-DK" sz="2400" b="0" strike="noStrike" spc="-1" dirty="0">
                <a:solidFill>
                  <a:srgbClr val="000000"/>
                </a:solidFill>
                <a:latin typeface="Gill Sans MT"/>
              </a:rPr>
              <a:t>Er der noget du håber på, vi som underviser vil gøre?</a:t>
            </a:r>
          </a:p>
          <a:p>
            <a:pPr>
              <a:lnSpc>
                <a:spcPct val="90000"/>
              </a:lnSpc>
              <a:spcBef>
                <a:spcPts val="1001"/>
              </a:spcBef>
            </a:pPr>
            <a:endParaRPr lang="da-DK" sz="2400" b="0" strike="noStrike" spc="-1" dirty="0">
              <a:solidFill>
                <a:srgbClr val="000000"/>
              </a:solidFill>
              <a:latin typeface="Gill Sans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Opfølgning på 2. semester</a:t>
            </a:r>
            <a:endParaRPr lang="da-DK" sz="4400" b="0" strike="noStrike" spc="-1">
              <a:solidFill>
                <a:srgbClr val="000000"/>
              </a:solidFill>
              <a:latin typeface="Calibri"/>
            </a:endParaRPr>
          </a:p>
        </p:txBody>
      </p:sp>
      <p:sp>
        <p:nvSpPr>
          <p:cNvPr id="208" name="TextShape 2"/>
          <p:cNvSpPr txBox="1"/>
          <p:nvPr/>
        </p:nvSpPr>
        <p:spPr>
          <a:xfrm>
            <a:off x="838080" y="1825560"/>
            <a:ext cx="5181120" cy="4350960"/>
          </a:xfrm>
          <a:prstGeom prst="rect">
            <a:avLst/>
          </a:prstGeom>
          <a:noFill/>
          <a:ln>
            <a:noFill/>
          </a:ln>
        </p:spPr>
        <p:txBody>
          <a:bodyPr>
            <a:normAutofit fontScale="99000"/>
          </a:bodyPr>
          <a:lstStyle/>
          <a:p>
            <a:pPr>
              <a:lnSpc>
                <a:spcPct val="90000"/>
              </a:lnSpc>
              <a:spcBef>
                <a:spcPts val="1001"/>
              </a:spcBef>
            </a:pPr>
            <a:r>
              <a:rPr lang="da-DK" sz="2800" b="0" strike="noStrike" spc="-1" dirty="0">
                <a:solidFill>
                  <a:srgbClr val="000000"/>
                </a:solidFill>
                <a:latin typeface="Gill Sans MT"/>
              </a:rPr>
              <a:t>Problemløsning.</a:t>
            </a:r>
          </a:p>
          <a:p>
            <a:pPr>
              <a:lnSpc>
                <a:spcPct val="90000"/>
              </a:lnSpc>
              <a:spcBef>
                <a:spcPts val="1001"/>
              </a:spcBef>
            </a:pPr>
            <a:r>
              <a:rPr lang="da-DK" sz="2800" b="0" strike="noStrike" spc="-1" dirty="0">
                <a:solidFill>
                  <a:srgbClr val="000000"/>
                </a:solidFill>
                <a:latin typeface="Gill Sans MT"/>
              </a:rPr>
              <a:t>Debugging</a:t>
            </a:r>
          </a:p>
          <a:p>
            <a:pPr>
              <a:lnSpc>
                <a:spcPct val="90000"/>
              </a:lnSpc>
              <a:spcBef>
                <a:spcPts val="1001"/>
              </a:spcBef>
            </a:pPr>
            <a:r>
              <a:rPr lang="da-DK" sz="2800" b="0" strike="noStrike" spc="-1" dirty="0">
                <a:solidFill>
                  <a:srgbClr val="000000"/>
                </a:solidFill>
                <a:latin typeface="Gill Sans MT"/>
              </a:rPr>
              <a:t>MAUI / MVVM</a:t>
            </a:r>
          </a:p>
          <a:p>
            <a:pPr>
              <a:lnSpc>
                <a:spcPct val="90000"/>
              </a:lnSpc>
              <a:spcBef>
                <a:spcPts val="1001"/>
              </a:spcBef>
            </a:pPr>
            <a:r>
              <a:rPr lang="da-DK" sz="2800" b="0" strike="noStrike" spc="-1" dirty="0">
                <a:solidFill>
                  <a:srgbClr val="000000"/>
                </a:solidFill>
                <a:latin typeface="Gill Sans MT"/>
              </a:rPr>
              <a:t>Properties</a:t>
            </a:r>
          </a:p>
          <a:p>
            <a:pPr>
              <a:lnSpc>
                <a:spcPct val="90000"/>
              </a:lnSpc>
              <a:spcBef>
                <a:spcPts val="1001"/>
              </a:spcBef>
            </a:pPr>
            <a:r>
              <a:rPr lang="da-DK" sz="2800" b="0" strike="noStrike" spc="-1" dirty="0">
                <a:solidFill>
                  <a:srgbClr val="000000"/>
                </a:solidFill>
                <a:latin typeface="Gill Sans MT"/>
              </a:rPr>
              <a:t>Arv</a:t>
            </a:r>
          </a:p>
          <a:p>
            <a:pPr>
              <a:lnSpc>
                <a:spcPct val="90000"/>
              </a:lnSpc>
              <a:spcBef>
                <a:spcPts val="1001"/>
              </a:spcBef>
            </a:pPr>
            <a:r>
              <a:rPr lang="da-DK" sz="2800" b="0" strike="noStrike" spc="-1" dirty="0" err="1">
                <a:solidFill>
                  <a:srgbClr val="000000"/>
                </a:solidFill>
                <a:latin typeface="Gill Sans MT"/>
              </a:rPr>
              <a:t>Polymorfi</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Filer</a:t>
            </a:r>
          </a:p>
          <a:p>
            <a:pPr>
              <a:lnSpc>
                <a:spcPct val="90000"/>
              </a:lnSpc>
              <a:spcBef>
                <a:spcPts val="1001"/>
              </a:spcBef>
            </a:pPr>
            <a:r>
              <a:rPr lang="da-DK" sz="2800" b="0" strike="noStrike" spc="-1" dirty="0">
                <a:solidFill>
                  <a:srgbClr val="000000"/>
                </a:solidFill>
                <a:latin typeface="Gill Sans MT"/>
              </a:rPr>
              <a:t>UML</a:t>
            </a:r>
          </a:p>
        </p:txBody>
      </p:sp>
      <p:sp>
        <p:nvSpPr>
          <p:cNvPr id="209" name="TextShape 3"/>
          <p:cNvSpPr txBox="1"/>
          <p:nvPr/>
        </p:nvSpPr>
        <p:spPr>
          <a:xfrm>
            <a:off x="6172200" y="1825560"/>
            <a:ext cx="5181120" cy="4350960"/>
          </a:xfrm>
          <a:prstGeom prst="rect">
            <a:avLst/>
          </a:prstGeom>
          <a:noFill/>
          <a:ln>
            <a:noFill/>
          </a:ln>
        </p:spPr>
        <p:txBody>
          <a:bodyPr>
            <a:normAutofit fontScale="97000"/>
          </a:bodyPr>
          <a:lstStyle/>
          <a:p>
            <a:pPr>
              <a:lnSpc>
                <a:spcPct val="90000"/>
              </a:lnSpc>
              <a:spcBef>
                <a:spcPts val="1001"/>
              </a:spcBef>
            </a:pPr>
            <a:r>
              <a:rPr lang="da-DK" sz="2800" b="0" strike="noStrike" spc="-1" dirty="0">
                <a:solidFill>
                  <a:srgbClr val="000000"/>
                </a:solidFill>
                <a:latin typeface="Gill Sans MT"/>
              </a:rPr>
              <a:t>Collections</a:t>
            </a:r>
          </a:p>
          <a:p>
            <a:pPr>
              <a:lnSpc>
                <a:spcPct val="90000"/>
              </a:lnSpc>
              <a:spcBef>
                <a:spcPts val="1001"/>
              </a:spcBef>
            </a:pPr>
            <a:r>
              <a:rPr lang="da-DK" sz="2800" spc="-1" dirty="0">
                <a:solidFill>
                  <a:srgbClr val="000000"/>
                </a:solidFill>
                <a:latin typeface="Gill Sans MT"/>
              </a:rPr>
              <a:t>LINQ</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Trelagsmodel, DTO</a:t>
            </a:r>
          </a:p>
          <a:p>
            <a:pPr>
              <a:lnSpc>
                <a:spcPct val="90000"/>
              </a:lnSpc>
              <a:spcBef>
                <a:spcPts val="1001"/>
              </a:spcBef>
            </a:pPr>
            <a:r>
              <a:rPr lang="da-DK" sz="2800" b="0" strike="noStrike" spc="-1" dirty="0">
                <a:solidFill>
                  <a:srgbClr val="000000"/>
                </a:solidFill>
                <a:latin typeface="Gill Sans MT"/>
              </a:rPr>
              <a:t>  </a:t>
            </a:r>
            <a:r>
              <a:rPr lang="da-DK" sz="2900" b="0" strike="noStrike" spc="-1" dirty="0">
                <a:solidFill>
                  <a:srgbClr val="000000"/>
                </a:solidFill>
                <a:latin typeface="Gill Sans MT"/>
              </a:rPr>
              <a:t>Præsentations-lag</a:t>
            </a:r>
          </a:p>
          <a:p>
            <a:pPr>
              <a:lnSpc>
                <a:spcPct val="90000"/>
              </a:lnSpc>
              <a:spcBef>
                <a:spcPts val="1001"/>
              </a:spcBef>
            </a:pPr>
            <a:r>
              <a:rPr lang="da-DK" sz="2800" spc="-1" dirty="0">
                <a:solidFill>
                  <a:srgbClr val="000000"/>
                </a:solidFill>
                <a:latin typeface="Gill Sans MT"/>
              </a:rPr>
              <a:t>  </a:t>
            </a:r>
            <a:r>
              <a:rPr lang="da-DK" sz="2800" b="0" strike="noStrike" spc="-1" dirty="0">
                <a:solidFill>
                  <a:srgbClr val="000000"/>
                </a:solidFill>
                <a:latin typeface="Gill Sans MT"/>
              </a:rPr>
              <a:t>Logik-lag</a:t>
            </a:r>
            <a:r>
              <a:rPr lang="da-DK" sz="2800" spc="-1" dirty="0">
                <a:solidFill>
                  <a:srgbClr val="000000"/>
                </a:solidFill>
                <a:latin typeface="Gill Sans MT"/>
              </a:rPr>
              <a:t>	</a:t>
            </a:r>
            <a:endParaRPr lang="da-DK" sz="2800" b="0" strike="noStrike"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Data-lag</a:t>
            </a:r>
            <a:endParaRPr lang="da-DK" sz="2800" spc="-1" dirty="0">
              <a:solidFill>
                <a:srgbClr val="000000"/>
              </a:solidFill>
              <a:latin typeface="Gill Sans MT"/>
            </a:endParaRPr>
          </a:p>
          <a:p>
            <a:pPr>
              <a:lnSpc>
                <a:spcPct val="90000"/>
              </a:lnSpc>
              <a:spcBef>
                <a:spcPts val="1001"/>
              </a:spcBef>
            </a:pPr>
            <a:r>
              <a:rPr lang="da-DK" sz="2800" b="0" strike="noStrike" spc="-1" dirty="0">
                <a:solidFill>
                  <a:srgbClr val="000000"/>
                </a:solidFill>
                <a:latin typeface="Gill Sans MT"/>
              </a:rPr>
              <a:t>    med filer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838080" y="365040"/>
            <a:ext cx="10515240" cy="739800"/>
          </a:xfrm>
          <a:prstGeom prst="rect">
            <a:avLst/>
          </a:prstGeom>
          <a:noFill/>
          <a:ln>
            <a:noFill/>
          </a:ln>
        </p:spPr>
        <p:txBody>
          <a:bodyPr anchor="ctr">
            <a:noAutofit/>
          </a:bodyPr>
          <a:lstStyle/>
          <a:p>
            <a:endParaRPr lang="da-DK" sz="1800" b="0" strike="noStrike" spc="-1">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References and image sources</a:t>
            </a:r>
            <a:endParaRPr lang="da-DK" sz="4400" b="0" strike="noStrike" spc="-1">
              <a:solidFill>
                <a:srgbClr val="000000"/>
              </a:solidFill>
              <a:latin typeface="Calibri"/>
            </a:endParaRPr>
          </a:p>
        </p:txBody>
      </p:sp>
      <p:sp>
        <p:nvSpPr>
          <p:cNvPr id="216" name="TextShape 2"/>
          <p:cNvSpPr txBox="1"/>
          <p:nvPr/>
        </p:nvSpPr>
        <p:spPr>
          <a:xfrm>
            <a:off x="838080" y="1311840"/>
            <a:ext cx="10515240" cy="4864680"/>
          </a:xfrm>
          <a:prstGeom prst="rect">
            <a:avLst/>
          </a:prstGeom>
          <a:noFill/>
          <a:ln>
            <a:noFill/>
          </a:ln>
        </p:spPr>
        <p:txBody>
          <a:bodyPr>
            <a:noAutofit/>
          </a:bodyPr>
          <a:lstStyle/>
          <a:p>
            <a:endParaRPr lang="da-DK" sz="2800" b="0" strike="noStrike" spc="-1">
              <a:solidFill>
                <a:srgbClr val="000000"/>
              </a:solidFill>
              <a:latin typeface="Gill Sans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a:solidFill>
                  <a:srgbClr val="000000"/>
                </a:solidFill>
                <a:latin typeface="Gill Sans MT"/>
              </a:rPr>
              <a:t>Underviserne</a:t>
            </a:r>
            <a:endParaRPr lang="da-DK" sz="4400" b="0" strike="noStrike" spc="-1">
              <a:solidFill>
                <a:srgbClr val="000000"/>
              </a:solidFill>
              <a:latin typeface="Calibri"/>
            </a:endParaRPr>
          </a:p>
        </p:txBody>
      </p:sp>
      <p:sp>
        <p:nvSpPr>
          <p:cNvPr id="183" name="TextShape 2"/>
          <p:cNvSpPr txBox="1"/>
          <p:nvPr/>
        </p:nvSpPr>
        <p:spPr>
          <a:xfrm>
            <a:off x="838081" y="1311840"/>
            <a:ext cx="2555280"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Michael</a:t>
            </a:r>
          </a:p>
          <a:p>
            <a:pPr algn="ctr">
              <a:lnSpc>
                <a:spcPct val="90000"/>
              </a:lnSpc>
              <a:spcBef>
                <a:spcPts val="1001"/>
              </a:spcBef>
            </a:pPr>
            <a:r>
              <a:rPr lang="nn-NO" sz="2800" b="0" strike="noStrike" spc="-1" dirty="0">
                <a:solidFill>
                  <a:srgbClr val="000000"/>
                </a:solidFill>
                <a:latin typeface="Gill Sans MT"/>
              </a:rPr>
              <a:t>ml@</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sp>
        <p:nvSpPr>
          <p:cNvPr id="7" name="TextShape 2"/>
          <p:cNvSpPr txBox="1"/>
          <p:nvPr/>
        </p:nvSpPr>
        <p:spPr>
          <a:xfrm>
            <a:off x="7368583" y="1311840"/>
            <a:ext cx="3069196" cy="4864680"/>
          </a:xfrm>
          <a:prstGeom prst="rect">
            <a:avLst/>
          </a:prstGeom>
          <a:noFill/>
          <a:ln>
            <a:noFill/>
          </a:ln>
        </p:spPr>
        <p:txBody>
          <a:bodyPr>
            <a:noAutofit/>
          </a:bodyPr>
          <a:lstStyle/>
          <a:p>
            <a:pPr algn="ctr">
              <a:lnSpc>
                <a:spcPct val="90000"/>
              </a:lnSpc>
              <a:spcBef>
                <a:spcPts val="1001"/>
              </a:spcBef>
            </a:pPr>
            <a:r>
              <a:rPr lang="nn-NO" sz="2800" b="0" strike="noStrike" spc="-1" dirty="0">
                <a:solidFill>
                  <a:srgbClr val="000000"/>
                </a:solidFill>
                <a:latin typeface="Gill Sans MT"/>
              </a:rPr>
              <a:t>Henrik</a:t>
            </a:r>
          </a:p>
          <a:p>
            <a:pPr algn="ctr">
              <a:lnSpc>
                <a:spcPct val="90000"/>
              </a:lnSpc>
              <a:spcBef>
                <a:spcPts val="1001"/>
              </a:spcBef>
            </a:pPr>
            <a:r>
              <a:rPr lang="nn-NO" sz="2800" b="0" strike="noStrike" spc="-1" dirty="0">
                <a:solidFill>
                  <a:srgbClr val="000000"/>
                </a:solidFill>
                <a:latin typeface="Gill Sans MT"/>
              </a:rPr>
              <a:t>henrik@</a:t>
            </a:r>
            <a:r>
              <a:rPr lang="nn-NO" sz="2800" spc="-1" dirty="0">
                <a:solidFill>
                  <a:srgbClr val="000000"/>
                </a:solidFill>
                <a:latin typeface="Gill Sans MT"/>
              </a:rPr>
              <a:t>ece</a:t>
            </a:r>
            <a:r>
              <a:rPr lang="nn-NO" sz="2800" b="0" strike="noStrike" spc="-1" dirty="0">
                <a:solidFill>
                  <a:srgbClr val="000000"/>
                </a:solidFill>
                <a:latin typeface="Gill Sans MT"/>
              </a:rPr>
              <a:t>.au.dk</a:t>
            </a:r>
            <a:endParaRPr lang="da-DK" sz="2800" b="0" strike="noStrike" spc="-1" dirty="0">
              <a:solidFill>
                <a:srgbClr val="000000"/>
              </a:solidFill>
              <a:latin typeface="Gill Sans MT"/>
            </a:endParaRPr>
          </a:p>
        </p:txBody>
      </p:sp>
      <p:pic>
        <p:nvPicPr>
          <p:cNvPr id="4" name="Picture 3">
            <a:extLst>
              <a:ext uri="{FF2B5EF4-FFF2-40B4-BE49-F238E27FC236}">
                <a16:creationId xmlns:a16="http://schemas.microsoft.com/office/drawing/2014/main" id="{FE42ACAE-338A-B242-3B86-52B336B42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583" y="2321280"/>
            <a:ext cx="3068914" cy="4611757"/>
          </a:xfrm>
          <a:prstGeom prst="rect">
            <a:avLst/>
          </a:prstGeom>
        </p:spPr>
      </p:pic>
      <p:pic>
        <p:nvPicPr>
          <p:cNvPr id="5" name="Picture 4">
            <a:extLst>
              <a:ext uri="{FF2B5EF4-FFF2-40B4-BE49-F238E27FC236}">
                <a16:creationId xmlns:a16="http://schemas.microsoft.com/office/drawing/2014/main" id="{690A3712-9AE2-44CE-ABDF-5AE885477DCD}"/>
              </a:ext>
            </a:extLst>
          </p:cNvPr>
          <p:cNvPicPr>
            <a:picLocks noChangeAspect="1"/>
          </p:cNvPicPr>
          <p:nvPr/>
        </p:nvPicPr>
        <p:blipFill>
          <a:blip r:embed="rId4"/>
          <a:stretch>
            <a:fillRect/>
          </a:stretch>
        </p:blipFill>
        <p:spPr>
          <a:xfrm>
            <a:off x="574464" y="2370988"/>
            <a:ext cx="3082514" cy="40125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Henrik Kirk</a:t>
            </a:r>
          </a:p>
        </p:txBody>
      </p:sp>
      <p:sp>
        <p:nvSpPr>
          <p:cNvPr id="5" name="Content Placeholder 4"/>
          <p:cNvSpPr>
            <a:spLocks noGrp="1"/>
          </p:cNvSpPr>
          <p:nvPr>
            <p:ph idx="1"/>
          </p:nvPr>
        </p:nvSpPr>
        <p:spPr/>
        <p:txBody>
          <a:bodyPr/>
          <a:lstStyle/>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Graduated from Computer Science 2009</a:t>
            </a:r>
            <a:endParaRPr lang="en-US" sz="2400" spc="-1" dirty="0">
              <a:latin typeface="Arial"/>
            </a:endParaRPr>
          </a:p>
          <a:p>
            <a:pPr>
              <a:lnSpc>
                <a:spcPct val="100000"/>
              </a:lnSpc>
              <a:spcBef>
                <a:spcPts val="479"/>
              </a:spcBef>
            </a:pPr>
            <a:endParaRPr lang="en-US" sz="2400" spc="-1" dirty="0">
              <a:latin typeface="Arial"/>
            </a:endParaRPr>
          </a:p>
          <a:p>
            <a:pPr marL="343620" indent="-342900">
              <a:lnSpc>
                <a:spcPct val="100000"/>
              </a:lnSpc>
              <a:spcBef>
                <a:spcPts val="479"/>
              </a:spcBef>
              <a:buClr>
                <a:srgbClr val="03428E"/>
              </a:buClr>
              <a:buFont typeface="Arial" panose="020B0604020202020204" pitchFamily="34" charset="0"/>
              <a:buChar char="•"/>
            </a:pPr>
            <a:r>
              <a:rPr lang="en-US" sz="2400" spc="-1" dirty="0">
                <a:solidFill>
                  <a:srgbClr val="000000"/>
                </a:solidFill>
                <a:latin typeface="Tahoma"/>
                <a:ea typeface="Tahoma"/>
              </a:rPr>
              <a:t>Work</a:t>
            </a:r>
            <a:endParaRPr lang="en-US" sz="2400"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Danish National Library 2009-2010</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Visiolink</a:t>
            </a:r>
            <a:r>
              <a:rPr lang="en-US" spc="-1" dirty="0">
                <a:solidFill>
                  <a:srgbClr val="000000"/>
                </a:solidFill>
                <a:latin typeface="Tahoma"/>
                <a:ea typeface="Tahoma"/>
              </a:rPr>
              <a:t> 2011-2014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Cetrea</a:t>
            </a:r>
            <a:r>
              <a:rPr lang="en-US" spc="-1" dirty="0">
                <a:solidFill>
                  <a:srgbClr val="000000"/>
                </a:solidFill>
                <a:latin typeface="Tahoma"/>
                <a:ea typeface="Tahoma"/>
              </a:rPr>
              <a:t> 2014</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Lapio</a:t>
            </a:r>
            <a:r>
              <a:rPr lang="en-US" spc="-1" dirty="0">
                <a:solidFill>
                  <a:srgbClr val="000000"/>
                </a:solidFill>
                <a:latin typeface="Tahoma"/>
                <a:ea typeface="Tahoma"/>
              </a:rPr>
              <a:t> 2014-2015</a:t>
            </a:r>
            <a:endParaRPr lang="en-US" spc="-1" dirty="0">
              <a:latin typeface="Arial"/>
            </a:endParaRPr>
          </a:p>
          <a:p>
            <a:pPr marL="743040" lvl="1" indent="-285120">
              <a:lnSpc>
                <a:spcPct val="100000"/>
              </a:lnSpc>
              <a:spcBef>
                <a:spcPts val="400"/>
              </a:spcBef>
              <a:buClr>
                <a:srgbClr val="000000"/>
              </a:buClr>
              <a:buFont typeface="Arial"/>
              <a:buChar char="–"/>
            </a:pPr>
            <a:r>
              <a:rPr lang="en-US" spc="-1" dirty="0" err="1">
                <a:solidFill>
                  <a:srgbClr val="000000"/>
                </a:solidFill>
                <a:latin typeface="Tahoma"/>
                <a:ea typeface="Tahoma"/>
              </a:rPr>
              <a:t>Mjølner</a:t>
            </a:r>
            <a:r>
              <a:rPr lang="en-US" spc="-1" dirty="0">
                <a:solidFill>
                  <a:srgbClr val="000000"/>
                </a:solidFill>
                <a:latin typeface="Tahoma"/>
                <a:ea typeface="Tahoma"/>
              </a:rPr>
              <a:t> 2015-2017</a:t>
            </a:r>
            <a:endParaRPr lang="en-US" spc="-1" dirty="0">
              <a:latin typeface="Arial"/>
            </a:endParaRPr>
          </a:p>
          <a:p>
            <a:pPr marL="743040" lvl="1" indent="-285120">
              <a:lnSpc>
                <a:spcPct val="100000"/>
              </a:lnSpc>
              <a:spcBef>
                <a:spcPts val="400"/>
              </a:spcBef>
              <a:buClr>
                <a:srgbClr val="000000"/>
              </a:buClr>
              <a:buFont typeface="Arial"/>
              <a:buChar char="–"/>
            </a:pPr>
            <a:r>
              <a:rPr lang="en-US" spc="-1" dirty="0">
                <a:solidFill>
                  <a:srgbClr val="000000"/>
                </a:solidFill>
                <a:latin typeface="Tahoma"/>
                <a:ea typeface="Tahoma"/>
              </a:rPr>
              <a:t>ASE 2017-</a:t>
            </a:r>
            <a:endParaRPr lang="en-US" spc="-1" dirty="0">
              <a:latin typeface="Arial"/>
            </a:endParaRPr>
          </a:p>
        </p:txBody>
      </p:sp>
      <p:pic>
        <p:nvPicPr>
          <p:cNvPr id="2" name="Picture 1">
            <a:extLst>
              <a:ext uri="{FF2B5EF4-FFF2-40B4-BE49-F238E27FC236}">
                <a16:creationId xmlns:a16="http://schemas.microsoft.com/office/drawing/2014/main" id="{AB577C43-1E57-4581-49C0-1EDD7777B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5479" y="1327825"/>
            <a:ext cx="3068914" cy="4611757"/>
          </a:xfrm>
          <a:prstGeom prst="rect">
            <a:avLst/>
          </a:prstGeom>
        </p:spPr>
      </p:pic>
    </p:spTree>
    <p:custDataLst>
      <p:tags r:id="rId1"/>
    </p:custDataLst>
    <p:extLst>
      <p:ext uri="{BB962C8B-B14F-4D97-AF65-F5344CB8AC3E}">
        <p14:creationId xmlns:p14="http://schemas.microsoft.com/office/powerpoint/2010/main" val="250917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C7F8CE7-989E-F34D-87C6-861B2B9A693F}"/>
              </a:ext>
            </a:extLst>
          </p:cNvPr>
          <p:cNvSpPr>
            <a:spLocks noGrp="1"/>
          </p:cNvSpPr>
          <p:nvPr>
            <p:ph type="dt" sz="half" idx="4294967295"/>
          </p:nvPr>
        </p:nvSpPr>
        <p:spPr/>
        <p:txBody>
          <a:bodyPr/>
          <a:lstStyle/>
          <a:p>
            <a:endParaRPr lang="en-GB" dirty="0"/>
          </a:p>
        </p:txBody>
      </p:sp>
      <p:pic>
        <p:nvPicPr>
          <p:cNvPr id="5" name="Content Placeholder 3">
            <a:extLst>
              <a:ext uri="{FF2B5EF4-FFF2-40B4-BE49-F238E27FC236}">
                <a16:creationId xmlns:a16="http://schemas.microsoft.com/office/drawing/2014/main" id="{0006410F-D1D4-904D-B07D-ECAC86476FD1}"/>
              </a:ext>
            </a:extLst>
          </p:cNvPr>
          <p:cNvPicPr/>
          <p:nvPr/>
        </p:nvPicPr>
        <p:blipFill>
          <a:blip r:embed="rId2"/>
          <a:stretch/>
        </p:blipFill>
        <p:spPr>
          <a:xfrm>
            <a:off x="551384" y="332656"/>
            <a:ext cx="3432600" cy="2764800"/>
          </a:xfrm>
          <a:prstGeom prst="rect">
            <a:avLst/>
          </a:prstGeom>
          <a:ln>
            <a:noFill/>
          </a:ln>
        </p:spPr>
      </p:pic>
      <p:pic>
        <p:nvPicPr>
          <p:cNvPr id="6" name="Picture 5">
            <a:extLst>
              <a:ext uri="{FF2B5EF4-FFF2-40B4-BE49-F238E27FC236}">
                <a16:creationId xmlns:a16="http://schemas.microsoft.com/office/drawing/2014/main" id="{EBEB04D8-ECB7-BD48-86A2-375A9AE6E770}"/>
              </a:ext>
            </a:extLst>
          </p:cNvPr>
          <p:cNvPicPr/>
          <p:nvPr/>
        </p:nvPicPr>
        <p:blipFill>
          <a:blip r:embed="rId3"/>
          <a:stretch/>
        </p:blipFill>
        <p:spPr>
          <a:xfrm>
            <a:off x="4982598" y="-497865"/>
            <a:ext cx="6450840" cy="3586680"/>
          </a:xfrm>
          <a:prstGeom prst="rect">
            <a:avLst/>
          </a:prstGeom>
          <a:ln>
            <a:noFill/>
          </a:ln>
        </p:spPr>
      </p:pic>
      <p:pic>
        <p:nvPicPr>
          <p:cNvPr id="7" name="Picture 4">
            <a:extLst>
              <a:ext uri="{FF2B5EF4-FFF2-40B4-BE49-F238E27FC236}">
                <a16:creationId xmlns:a16="http://schemas.microsoft.com/office/drawing/2014/main" id="{53B14025-27FE-734E-A638-ED91A2D4784A}"/>
              </a:ext>
            </a:extLst>
          </p:cNvPr>
          <p:cNvPicPr/>
          <p:nvPr/>
        </p:nvPicPr>
        <p:blipFill>
          <a:blip r:embed="rId4"/>
          <a:stretch/>
        </p:blipFill>
        <p:spPr>
          <a:xfrm>
            <a:off x="2063552" y="3356992"/>
            <a:ext cx="3438000" cy="2578320"/>
          </a:xfrm>
          <a:prstGeom prst="rect">
            <a:avLst/>
          </a:prstGeom>
          <a:ln>
            <a:noFill/>
          </a:ln>
        </p:spPr>
      </p:pic>
      <p:pic>
        <p:nvPicPr>
          <p:cNvPr id="8" name="Picture 6">
            <a:extLst>
              <a:ext uri="{FF2B5EF4-FFF2-40B4-BE49-F238E27FC236}">
                <a16:creationId xmlns:a16="http://schemas.microsoft.com/office/drawing/2014/main" id="{C9E1620B-5EE4-7343-8FBC-A308CBF9436D}"/>
              </a:ext>
            </a:extLst>
          </p:cNvPr>
          <p:cNvPicPr/>
          <p:nvPr/>
        </p:nvPicPr>
        <p:blipFill>
          <a:blip r:embed="rId5"/>
          <a:stretch/>
        </p:blipFill>
        <p:spPr>
          <a:xfrm>
            <a:off x="5523000" y="2636912"/>
            <a:ext cx="3922200" cy="2500200"/>
          </a:xfrm>
          <a:prstGeom prst="rect">
            <a:avLst/>
          </a:prstGeom>
          <a:ln>
            <a:noFill/>
          </a:ln>
        </p:spPr>
      </p:pic>
      <p:pic>
        <p:nvPicPr>
          <p:cNvPr id="9" name="Picture 7">
            <a:extLst>
              <a:ext uri="{FF2B5EF4-FFF2-40B4-BE49-F238E27FC236}">
                <a16:creationId xmlns:a16="http://schemas.microsoft.com/office/drawing/2014/main" id="{4FED6E2C-C806-4740-B6B8-0C103E1B4E69}"/>
              </a:ext>
            </a:extLst>
          </p:cNvPr>
          <p:cNvPicPr/>
          <p:nvPr/>
        </p:nvPicPr>
        <p:blipFill>
          <a:blip r:embed="rId6"/>
          <a:stretch/>
        </p:blipFill>
        <p:spPr>
          <a:xfrm>
            <a:off x="7176120" y="4869160"/>
            <a:ext cx="4538160" cy="1341360"/>
          </a:xfrm>
          <a:prstGeom prst="rect">
            <a:avLst/>
          </a:prstGeom>
          <a:ln>
            <a:noFill/>
          </a:ln>
        </p:spPr>
      </p:pic>
    </p:spTree>
    <p:extLst>
      <p:ext uri="{BB962C8B-B14F-4D97-AF65-F5344CB8AC3E}">
        <p14:creationId xmlns:p14="http://schemas.microsoft.com/office/powerpoint/2010/main" val="67528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Michael</a:t>
            </a:r>
          </a:p>
        </p:txBody>
      </p:sp>
      <p:sp>
        <p:nvSpPr>
          <p:cNvPr id="3" name="Content Placeholder 2"/>
          <p:cNvSpPr>
            <a:spLocks noGrp="1"/>
          </p:cNvSpPr>
          <p:nvPr>
            <p:ph idx="1"/>
          </p:nvPr>
        </p:nvSpPr>
        <p:spPr>
          <a:xfrm>
            <a:off x="239350" y="1476473"/>
            <a:ext cx="6768277" cy="3876923"/>
          </a:xfrm>
        </p:spPr>
        <p:txBody>
          <a:bodyPr>
            <a:noAutofit/>
          </a:bodyPr>
          <a:lstStyle/>
          <a:p>
            <a:r>
              <a:rPr lang="da-DK" sz="2400" dirty="0" err="1"/>
              <a:t>B.Sc</a:t>
            </a:r>
            <a:r>
              <a:rPr lang="da-DK" sz="2400" dirty="0"/>
              <a:t>. EE (Elektroingeniør), 2002</a:t>
            </a:r>
          </a:p>
          <a:p>
            <a:r>
              <a:rPr lang="da-DK" sz="2400" dirty="0"/>
              <a:t>Master of It – Software Development, 2010</a:t>
            </a:r>
          </a:p>
          <a:p>
            <a:pPr marL="0" indent="0">
              <a:buNone/>
            </a:pPr>
            <a:endParaRPr lang="da-DK" sz="2400" dirty="0"/>
          </a:p>
          <a:p>
            <a:r>
              <a:rPr lang="da-DK" sz="2400" dirty="0" err="1"/>
              <a:t>Systematic</a:t>
            </a:r>
            <a:r>
              <a:rPr lang="da-DK" sz="2400" dirty="0"/>
              <a:t> (januar 2002) – Systems </a:t>
            </a:r>
            <a:r>
              <a:rPr lang="da-DK" sz="2400" dirty="0" err="1"/>
              <a:t>Engineer</a:t>
            </a:r>
            <a:endParaRPr lang="da-DK" sz="2400" dirty="0"/>
          </a:p>
          <a:p>
            <a:r>
              <a:rPr lang="da-DK" sz="2400" dirty="0"/>
              <a:t>Mjølner (juli 2006) – Senior Software Architect, Embedded</a:t>
            </a:r>
          </a:p>
          <a:p>
            <a:r>
              <a:rPr lang="da-DK" sz="2400" dirty="0"/>
              <a:t>ASE (november 2016) – Adjunkt</a:t>
            </a:r>
          </a:p>
          <a:p>
            <a:r>
              <a:rPr lang="da-DK" sz="2400" dirty="0"/>
              <a:t>ASE (november 2019) – Lektor </a:t>
            </a:r>
            <a:r>
              <a:rPr lang="da-DK" sz="2400" dirty="0">
                <a:sym typeface="Wingdings" panose="05000000000000000000" pitchFamily="2" charset="2"/>
              </a:rPr>
              <a:t></a:t>
            </a:r>
          </a:p>
          <a:p>
            <a:r>
              <a:rPr lang="en-US" sz="2400" dirty="0" err="1">
                <a:sym typeface="Wingdings" panose="05000000000000000000" pitchFamily="2" charset="2"/>
              </a:rPr>
              <a:t>sentispec</a:t>
            </a:r>
            <a:r>
              <a:rPr lang="en-US" sz="2400" dirty="0">
                <a:sym typeface="Wingdings" panose="05000000000000000000" pitchFamily="2" charset="2"/>
              </a:rPr>
              <a:t> (august 2020 – </a:t>
            </a:r>
            <a:r>
              <a:rPr lang="en-US" sz="2400" dirty="0" err="1">
                <a:sym typeface="Wingdings" panose="05000000000000000000" pitchFamily="2" charset="2"/>
              </a:rPr>
              <a:t>maj</a:t>
            </a:r>
            <a:r>
              <a:rPr lang="en-US" sz="2400" dirty="0">
                <a:sym typeface="Wingdings" panose="05000000000000000000" pitchFamily="2" charset="2"/>
              </a:rPr>
              <a:t> 2021) – CTO</a:t>
            </a:r>
          </a:p>
          <a:p>
            <a:r>
              <a:rPr lang="en-US" sz="2400" dirty="0">
                <a:sym typeface="Wingdings" panose="05000000000000000000" pitchFamily="2" charset="2"/>
              </a:rPr>
              <a:t>RTX (</a:t>
            </a:r>
            <a:r>
              <a:rPr lang="en-US" sz="2400" dirty="0" err="1">
                <a:sym typeface="Wingdings" panose="05000000000000000000" pitchFamily="2" charset="2"/>
              </a:rPr>
              <a:t>nov</a:t>
            </a:r>
            <a:r>
              <a:rPr lang="en-US" sz="2400" dirty="0">
                <a:sym typeface="Wingdings" panose="05000000000000000000" pitchFamily="2" charset="2"/>
              </a:rPr>
              <a:t> 2021 -&gt; </a:t>
            </a:r>
            <a:r>
              <a:rPr lang="en-US" sz="2400" dirty="0" err="1">
                <a:sym typeface="Wingdings" panose="05000000000000000000" pitchFamily="2" charset="2"/>
              </a:rPr>
              <a:t>nov</a:t>
            </a:r>
            <a:r>
              <a:rPr lang="en-US" sz="2400" dirty="0">
                <a:sym typeface="Wingdings" panose="05000000000000000000" pitchFamily="2" charset="2"/>
              </a:rPr>
              <a:t> 2022) </a:t>
            </a:r>
            <a:r>
              <a:rPr lang="en-US" sz="2400" dirty="0" err="1">
                <a:sym typeface="Wingdings" panose="05000000000000000000" pitchFamily="2" charset="2"/>
              </a:rPr>
              <a:t>Systemarkitekt</a:t>
            </a:r>
            <a:endParaRPr lang="en-US" sz="2400" dirty="0">
              <a:sym typeface="Wingdings" panose="05000000000000000000" pitchFamily="2" charset="2"/>
            </a:endParaRPr>
          </a:p>
          <a:p>
            <a:r>
              <a:rPr lang="en-US" sz="2400" dirty="0" err="1">
                <a:sym typeface="Wingdings" panose="05000000000000000000" pitchFamily="2" charset="2"/>
              </a:rPr>
              <a:t>Norlys</a:t>
            </a:r>
            <a:r>
              <a:rPr lang="en-US" sz="2400" dirty="0">
                <a:sym typeface="Wingdings" panose="05000000000000000000" pitchFamily="2" charset="2"/>
              </a:rPr>
              <a:t> (</a:t>
            </a:r>
            <a:r>
              <a:rPr lang="en-US" sz="2400" dirty="0" err="1">
                <a:sym typeface="Wingdings" panose="05000000000000000000" pitchFamily="2" charset="2"/>
              </a:rPr>
              <a:t>nov</a:t>
            </a:r>
            <a:r>
              <a:rPr lang="en-US" sz="2400" dirty="0">
                <a:sym typeface="Wingdings" panose="05000000000000000000" pitchFamily="2" charset="2"/>
              </a:rPr>
              <a:t> 2022 -&gt; </a:t>
            </a:r>
            <a:r>
              <a:rPr lang="en-US" sz="2400" dirty="0" err="1">
                <a:sym typeface="Wingdings" panose="05000000000000000000" pitchFamily="2" charset="2"/>
              </a:rPr>
              <a:t>juni</a:t>
            </a:r>
            <a:r>
              <a:rPr lang="en-US" sz="2400" dirty="0">
                <a:sym typeface="Wingdings" panose="05000000000000000000" pitchFamily="2" charset="2"/>
              </a:rPr>
              <a:t> 2025) </a:t>
            </a:r>
            <a:r>
              <a:rPr lang="en-US" sz="2400" dirty="0" err="1">
                <a:sym typeface="Wingdings" panose="05000000000000000000" pitchFamily="2" charset="2"/>
              </a:rPr>
              <a:t>Solutionarkitekt</a:t>
            </a:r>
            <a:endParaRPr lang="da-DK" sz="2400" dirty="0"/>
          </a:p>
          <a:p>
            <a:endParaRPr lang="da-DK" sz="2400" dirty="0"/>
          </a:p>
          <a:p>
            <a:endParaRPr lang="da-DK" sz="2400" dirty="0"/>
          </a:p>
        </p:txBody>
      </p:sp>
      <p:pic>
        <p:nvPicPr>
          <p:cNvPr id="4" name="Picture 3"/>
          <p:cNvPicPr/>
          <p:nvPr/>
        </p:nvPicPr>
        <p:blipFill>
          <a:blip r:embed="rId3"/>
          <a:stretch/>
        </p:blipFill>
        <p:spPr>
          <a:xfrm>
            <a:off x="8144967" y="1851128"/>
            <a:ext cx="2555280" cy="2845800"/>
          </a:xfrm>
          <a:prstGeom prst="rect">
            <a:avLst/>
          </a:prstGeom>
          <a:ln>
            <a:noFill/>
          </a:ln>
        </p:spPr>
      </p:pic>
    </p:spTree>
    <p:extLst>
      <p:ext uri="{BB962C8B-B14F-4D97-AF65-F5344CB8AC3E}">
        <p14:creationId xmlns:p14="http://schemas.microsoft.com/office/powerpoint/2010/main" val="427321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7488" y="737320"/>
            <a:ext cx="9181020" cy="6120680"/>
          </a:xfrm>
        </p:spPr>
      </p:pic>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552" y="4095175"/>
            <a:ext cx="3190686" cy="2654651"/>
          </a:xfrm>
          <a:prstGeom prst="rect">
            <a:avLst/>
          </a:prstGeom>
        </p:spPr>
      </p:pic>
      <p:pic>
        <p:nvPicPr>
          <p:cNvPr id="3" name="Picture 2"/>
          <p:cNvPicPr>
            <a:picLocks noChangeAspect="1"/>
          </p:cNvPicPr>
          <p:nvPr/>
        </p:nvPicPr>
        <p:blipFill>
          <a:blip r:embed="rId5"/>
          <a:stretch>
            <a:fillRect/>
          </a:stretch>
        </p:blipFill>
        <p:spPr>
          <a:xfrm>
            <a:off x="5250418" y="1193149"/>
            <a:ext cx="3891594" cy="3459851"/>
          </a:xfrm>
          <a:prstGeom prst="rect">
            <a:avLst/>
          </a:prstGeom>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0717" y="2675561"/>
            <a:ext cx="3935300" cy="3653277"/>
          </a:xfrm>
          <a:prstGeom prst="rect">
            <a:avLst/>
          </a:prstGeom>
        </p:spPr>
      </p:pic>
      <p:pic>
        <p:nvPicPr>
          <p:cNvPr id="4098" name="Picture 2" descr="https://www.terma.com/media/324531/acmds_4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719" y="1657785"/>
            <a:ext cx="6903246" cy="416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01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F232B4C4-85E9-4544-BC4E-C4FF433C8E19}"/>
              </a:ext>
            </a:extLst>
          </p:cNvPr>
          <p:cNvSpPr/>
          <p:nvPr/>
        </p:nvSpPr>
        <p:spPr>
          <a:xfrm>
            <a:off x="8643469" y="1030986"/>
            <a:ext cx="685800" cy="1997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2" name="Title 1">
            <a:extLst>
              <a:ext uri="{FF2B5EF4-FFF2-40B4-BE49-F238E27FC236}">
                <a16:creationId xmlns:a16="http://schemas.microsoft.com/office/drawing/2014/main" id="{01643263-732B-48D8-B9E5-45A78C3544E9}"/>
              </a:ext>
            </a:extLst>
          </p:cNvPr>
          <p:cNvSpPr>
            <a:spLocks noGrp="1"/>
          </p:cNvSpPr>
          <p:nvPr>
            <p:ph type="title" idx="4294967295"/>
          </p:nvPr>
        </p:nvSpPr>
        <p:spPr>
          <a:xfrm>
            <a:off x="1524001" y="523876"/>
            <a:ext cx="4379913" cy="995363"/>
          </a:xfrm>
        </p:spPr>
        <p:txBody>
          <a:bodyPr>
            <a:normAutofit/>
          </a:bodyPr>
          <a:lstStyle/>
          <a:p>
            <a:pPr algn="ctr"/>
            <a:r>
              <a:rPr lang="da-DK" dirty="0" err="1"/>
              <a:t>ViraHawk</a:t>
            </a:r>
            <a:endParaRPr lang="en-GB" sz="1350" i="1" dirty="0"/>
          </a:p>
        </p:txBody>
      </p:sp>
      <p:pic>
        <p:nvPicPr>
          <p:cNvPr id="4" name="Content Placeholder 5" descr="Walk">
            <a:extLst>
              <a:ext uri="{FF2B5EF4-FFF2-40B4-BE49-F238E27FC236}">
                <a16:creationId xmlns:a16="http://schemas.microsoft.com/office/drawing/2014/main" id="{DFC6638F-57F0-48CF-8447-2B66E3C8D5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2166" y="3719543"/>
            <a:ext cx="685800" cy="685800"/>
          </a:xfrm>
          <a:prstGeom prst="rect">
            <a:avLst/>
          </a:prstGeom>
        </p:spPr>
      </p:pic>
      <p:pic>
        <p:nvPicPr>
          <p:cNvPr id="5" name="Content Placeholder 5" descr="Walk">
            <a:extLst>
              <a:ext uri="{FF2B5EF4-FFF2-40B4-BE49-F238E27FC236}">
                <a16:creationId xmlns:a16="http://schemas.microsoft.com/office/drawing/2014/main" id="{C38C5292-0944-4343-A39C-69A0A3E35C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8214" y="3264686"/>
            <a:ext cx="685800" cy="685800"/>
          </a:xfrm>
          <a:prstGeom prst="rect">
            <a:avLst/>
          </a:prstGeom>
        </p:spPr>
      </p:pic>
      <p:pic>
        <p:nvPicPr>
          <p:cNvPr id="6" name="Content Placeholder 5" descr="Walk">
            <a:extLst>
              <a:ext uri="{FF2B5EF4-FFF2-40B4-BE49-F238E27FC236}">
                <a16:creationId xmlns:a16="http://schemas.microsoft.com/office/drawing/2014/main" id="{88F48C60-6AEC-4602-A5D2-A39EA9F31E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4119" y="2785808"/>
            <a:ext cx="685800" cy="685800"/>
          </a:xfrm>
          <a:prstGeom prst="rect">
            <a:avLst/>
          </a:prstGeom>
        </p:spPr>
      </p:pic>
      <p:sp>
        <p:nvSpPr>
          <p:cNvPr id="7" name="Callout: Line with Accent Bar 6">
            <a:extLst>
              <a:ext uri="{FF2B5EF4-FFF2-40B4-BE49-F238E27FC236}">
                <a16:creationId xmlns:a16="http://schemas.microsoft.com/office/drawing/2014/main" id="{9BD510F3-9A74-40AC-9E08-3373F582B212}"/>
              </a:ext>
            </a:extLst>
          </p:cNvPr>
          <p:cNvSpPr/>
          <p:nvPr/>
        </p:nvSpPr>
        <p:spPr>
          <a:xfrm>
            <a:off x="1860646" y="5086126"/>
            <a:ext cx="1211161" cy="547262"/>
          </a:xfrm>
          <a:prstGeom prst="accentCallout1">
            <a:avLst>
              <a:gd name="adj1" fmla="val -10490"/>
              <a:gd name="adj2" fmla="val 50650"/>
              <a:gd name="adj3" fmla="val -136635"/>
              <a:gd name="adj4" fmla="val 74992"/>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Potential Covid-19 Carrier</a:t>
            </a:r>
          </a:p>
        </p:txBody>
      </p:sp>
      <p:sp>
        <p:nvSpPr>
          <p:cNvPr id="8" name="Callout: Line with Accent Bar 7">
            <a:extLst>
              <a:ext uri="{FF2B5EF4-FFF2-40B4-BE49-F238E27FC236}">
                <a16:creationId xmlns:a16="http://schemas.microsoft.com/office/drawing/2014/main" id="{0DEC5D1C-B0A3-48DF-A006-EB96AE43A7BB}"/>
              </a:ext>
            </a:extLst>
          </p:cNvPr>
          <p:cNvSpPr/>
          <p:nvPr/>
        </p:nvSpPr>
        <p:spPr>
          <a:xfrm>
            <a:off x="3722932" y="3906113"/>
            <a:ext cx="1211161" cy="595415"/>
          </a:xfrm>
          <a:prstGeom prst="accentCallout1">
            <a:avLst>
              <a:gd name="adj1" fmla="val -24443"/>
              <a:gd name="adj2" fmla="val 46403"/>
              <a:gd name="adj3" fmla="val -138029"/>
              <a:gd name="adj4" fmla="val 29888"/>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Camera module w. AI Engine</a:t>
            </a:r>
          </a:p>
        </p:txBody>
      </p:sp>
      <p:sp>
        <p:nvSpPr>
          <p:cNvPr id="9" name="Callout: Line with Accent Bar 8">
            <a:extLst>
              <a:ext uri="{FF2B5EF4-FFF2-40B4-BE49-F238E27FC236}">
                <a16:creationId xmlns:a16="http://schemas.microsoft.com/office/drawing/2014/main" id="{C75EAF37-8342-44CE-AA3F-0728703EAF69}"/>
              </a:ext>
            </a:extLst>
          </p:cNvPr>
          <p:cNvSpPr/>
          <p:nvPr/>
        </p:nvSpPr>
        <p:spPr>
          <a:xfrm>
            <a:off x="5169964" y="3348744"/>
            <a:ext cx="1211161" cy="648329"/>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Cloud back-end &amp; AI Algorithms</a:t>
            </a:r>
          </a:p>
        </p:txBody>
      </p:sp>
      <p:sp>
        <p:nvSpPr>
          <p:cNvPr id="10" name="Freeform: Shape 9">
            <a:extLst>
              <a:ext uri="{FF2B5EF4-FFF2-40B4-BE49-F238E27FC236}">
                <a16:creationId xmlns:a16="http://schemas.microsoft.com/office/drawing/2014/main" id="{C2475168-7E65-4795-AA30-F338BD4695F7}"/>
              </a:ext>
            </a:extLst>
          </p:cNvPr>
          <p:cNvSpPr/>
          <p:nvPr/>
        </p:nvSpPr>
        <p:spPr>
          <a:xfrm>
            <a:off x="3003065" y="2960049"/>
            <a:ext cx="4970477" cy="1029409"/>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sp>
        <p:nvSpPr>
          <p:cNvPr id="11" name="Callout: Line with Accent Bar 10">
            <a:extLst>
              <a:ext uri="{FF2B5EF4-FFF2-40B4-BE49-F238E27FC236}">
                <a16:creationId xmlns:a16="http://schemas.microsoft.com/office/drawing/2014/main" id="{E4CD3A61-6706-45BA-B41F-F7A89C34C412}"/>
              </a:ext>
            </a:extLst>
          </p:cNvPr>
          <p:cNvSpPr/>
          <p:nvPr/>
        </p:nvSpPr>
        <p:spPr>
          <a:xfrm>
            <a:off x="6730481" y="3558539"/>
            <a:ext cx="1211161" cy="547262"/>
          </a:xfrm>
          <a:prstGeom prst="accentCallout1">
            <a:avLst>
              <a:gd name="adj1" fmla="val 18750"/>
              <a:gd name="adj2" fmla="val -8333"/>
              <a:gd name="adj3" fmla="val -75884"/>
              <a:gd name="adj4" fmla="val 4217"/>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Notification App</a:t>
            </a:r>
          </a:p>
        </p:txBody>
      </p:sp>
      <p:sp>
        <p:nvSpPr>
          <p:cNvPr id="12" name="Callout: Line with Accent Bar 11">
            <a:extLst>
              <a:ext uri="{FF2B5EF4-FFF2-40B4-BE49-F238E27FC236}">
                <a16:creationId xmlns:a16="http://schemas.microsoft.com/office/drawing/2014/main" id="{0F5E7C9F-FB6C-408E-ABE5-D23CEBEAC19C}"/>
              </a:ext>
            </a:extLst>
          </p:cNvPr>
          <p:cNvSpPr/>
          <p:nvPr/>
        </p:nvSpPr>
        <p:spPr>
          <a:xfrm>
            <a:off x="8311131" y="3558539"/>
            <a:ext cx="1350478" cy="547262"/>
          </a:xfrm>
          <a:prstGeom prst="accentCallout1">
            <a:avLst>
              <a:gd name="adj1" fmla="val 18750"/>
              <a:gd name="adj2" fmla="val -8333"/>
              <a:gd name="adj3" fmla="val -91728"/>
              <a:gd name="adj4" fmla="val -1661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Relevant official receives Threat Notification</a:t>
            </a:r>
          </a:p>
        </p:txBody>
      </p:sp>
      <p:sp>
        <p:nvSpPr>
          <p:cNvPr id="13" name="TextBox 12">
            <a:extLst>
              <a:ext uri="{FF2B5EF4-FFF2-40B4-BE49-F238E27FC236}">
                <a16:creationId xmlns:a16="http://schemas.microsoft.com/office/drawing/2014/main" id="{F1BA8F9D-8074-4E2A-8AF7-9ADD3FEEFC43}"/>
              </a:ext>
            </a:extLst>
          </p:cNvPr>
          <p:cNvSpPr txBox="1"/>
          <p:nvPr/>
        </p:nvSpPr>
        <p:spPr>
          <a:xfrm>
            <a:off x="6580291" y="4277293"/>
            <a:ext cx="3990845" cy="1699598"/>
          </a:xfrm>
          <a:prstGeom prst="rect">
            <a:avLst/>
          </a:prstGeom>
          <a:noFill/>
        </p:spPr>
        <p:txBody>
          <a:bodyPr wrap="square" rtlCol="0">
            <a:normAutofit/>
          </a:bodyPr>
          <a:lstStyle/>
          <a:p>
            <a:pPr defTabSz="685800">
              <a:spcAft>
                <a:spcPts val="450"/>
              </a:spcAft>
              <a:defRPr/>
            </a:pPr>
            <a:r>
              <a:rPr lang="en-GB" sz="1350" b="1" dirty="0">
                <a:solidFill>
                  <a:srgbClr val="4D4D4D"/>
                </a:solidFill>
                <a:latin typeface="Calibri" panose="020F0502020204030204"/>
              </a:rPr>
              <a:t>Technology components</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Camera Module consists of an AI Engine, thermal camera and a normal HD camera with a LTE connectivity. </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Azure IoT Back-end distributes alerts and stores anonymous data.</a:t>
            </a:r>
          </a:p>
          <a:p>
            <a:pPr marL="214313" indent="-214313" defTabSz="685800">
              <a:spcAft>
                <a:spcPts val="450"/>
              </a:spcAft>
              <a:buFont typeface="Arial" panose="020B0604020202020204" pitchFamily="34" charset="0"/>
              <a:buChar char="•"/>
              <a:defRPr/>
            </a:pPr>
            <a:r>
              <a:rPr lang="en-GB" sz="1050" dirty="0" err="1">
                <a:solidFill>
                  <a:srgbClr val="4D4D4D"/>
                </a:solidFill>
                <a:latin typeface="Calibri" panose="020F0502020204030204"/>
              </a:rPr>
              <a:t>ViraHawk</a:t>
            </a:r>
            <a:r>
              <a:rPr lang="en-GB" sz="1050" dirty="0">
                <a:solidFill>
                  <a:srgbClr val="4D4D4D"/>
                </a:solidFill>
                <a:latin typeface="Calibri" panose="020F0502020204030204"/>
              </a:rPr>
              <a:t> App receives Threat Alerts and push notifications to the user.</a:t>
            </a:r>
          </a:p>
          <a:p>
            <a:pPr marL="214313" indent="-214313" defTabSz="685800">
              <a:spcAft>
                <a:spcPts val="450"/>
              </a:spcAft>
              <a:buFont typeface="Arial" panose="020B0604020202020204" pitchFamily="34" charset="0"/>
              <a:buChar char="•"/>
              <a:defRPr/>
            </a:pPr>
            <a:r>
              <a:rPr lang="en-GB" sz="1050" dirty="0">
                <a:solidFill>
                  <a:srgbClr val="4D4D4D"/>
                </a:solidFill>
                <a:latin typeface="Calibri" panose="020F0502020204030204"/>
              </a:rPr>
              <a:t>Integration engine exposes reporting and stoplight functionality whilst allowing for customer specific extensions</a:t>
            </a:r>
          </a:p>
        </p:txBody>
      </p:sp>
      <p:pic>
        <p:nvPicPr>
          <p:cNvPr id="14" name="Content Placeholder 7" descr="Security camera">
            <a:extLst>
              <a:ext uri="{FF2B5EF4-FFF2-40B4-BE49-F238E27FC236}">
                <a16:creationId xmlns:a16="http://schemas.microsoft.com/office/drawing/2014/main" id="{DD5A4376-6983-49F0-8C6A-8EF94BA3145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686009" y="2581739"/>
            <a:ext cx="685800" cy="685800"/>
          </a:xfrm>
          <a:prstGeom prst="rect">
            <a:avLst/>
          </a:prstGeom>
        </p:spPr>
      </p:pic>
      <p:pic>
        <p:nvPicPr>
          <p:cNvPr id="15" name="Graphic 14" descr="Database">
            <a:extLst>
              <a:ext uri="{FF2B5EF4-FFF2-40B4-BE49-F238E27FC236}">
                <a16:creationId xmlns:a16="http://schemas.microsoft.com/office/drawing/2014/main" id="{331C1858-5F79-47A9-9450-D886AD7EF7D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25912" y="2580707"/>
            <a:ext cx="685800" cy="685800"/>
          </a:xfrm>
          <a:prstGeom prst="rect">
            <a:avLst/>
          </a:prstGeom>
        </p:spPr>
      </p:pic>
      <p:pic>
        <p:nvPicPr>
          <p:cNvPr id="16" name="Graphic 15" descr="Smart Phone">
            <a:extLst>
              <a:ext uri="{FF2B5EF4-FFF2-40B4-BE49-F238E27FC236}">
                <a16:creationId xmlns:a16="http://schemas.microsoft.com/office/drawing/2014/main" id="{F9E66D54-2A48-46D9-94C0-2E6582B7FEB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57732" y="2580707"/>
            <a:ext cx="685800" cy="685800"/>
          </a:xfrm>
          <a:prstGeom prst="rect">
            <a:avLst/>
          </a:prstGeom>
        </p:spPr>
      </p:pic>
      <p:pic>
        <p:nvPicPr>
          <p:cNvPr id="17" name="Content Placeholder 5" descr="Walk">
            <a:extLst>
              <a:ext uri="{FF2B5EF4-FFF2-40B4-BE49-F238E27FC236}">
                <a16:creationId xmlns:a16="http://schemas.microsoft.com/office/drawing/2014/main" id="{4435C0B8-EE63-4849-B957-B715560A55C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1806" y="3227449"/>
            <a:ext cx="685800" cy="685800"/>
          </a:xfrm>
          <a:prstGeom prst="rect">
            <a:avLst/>
          </a:prstGeom>
        </p:spPr>
      </p:pic>
      <p:pic>
        <p:nvPicPr>
          <p:cNvPr id="18" name="Graphic 17" descr="Police">
            <a:extLst>
              <a:ext uri="{FF2B5EF4-FFF2-40B4-BE49-F238E27FC236}">
                <a16:creationId xmlns:a16="http://schemas.microsoft.com/office/drawing/2014/main" id="{AB56AE1C-30DB-489A-B190-13312F53C5B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97763" y="2647321"/>
            <a:ext cx="685800" cy="685800"/>
          </a:xfrm>
          <a:prstGeom prst="rect">
            <a:avLst/>
          </a:prstGeom>
        </p:spPr>
      </p:pic>
      <p:sp>
        <p:nvSpPr>
          <p:cNvPr id="3" name="Freeform: Shape 2">
            <a:extLst>
              <a:ext uri="{FF2B5EF4-FFF2-40B4-BE49-F238E27FC236}">
                <a16:creationId xmlns:a16="http://schemas.microsoft.com/office/drawing/2014/main" id="{EAD4161F-79CC-4EED-95E7-0E0C5F862983}"/>
              </a:ext>
            </a:extLst>
          </p:cNvPr>
          <p:cNvSpPr/>
          <p:nvPr/>
        </p:nvSpPr>
        <p:spPr>
          <a:xfrm rot="20218524">
            <a:off x="5279054" y="2376874"/>
            <a:ext cx="825563"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2" name="Graphic 21" descr="Single gear">
            <a:extLst>
              <a:ext uri="{FF2B5EF4-FFF2-40B4-BE49-F238E27FC236}">
                <a16:creationId xmlns:a16="http://schemas.microsoft.com/office/drawing/2014/main" id="{6F9516C1-4240-4647-96E0-87733B1CB046}"/>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94489" y="1797248"/>
            <a:ext cx="685800" cy="685800"/>
          </a:xfrm>
          <a:prstGeom prst="rect">
            <a:avLst/>
          </a:prstGeom>
        </p:spPr>
      </p:pic>
      <p:sp>
        <p:nvSpPr>
          <p:cNvPr id="24" name="Callout: Line with Accent Bar 23">
            <a:extLst>
              <a:ext uri="{FF2B5EF4-FFF2-40B4-BE49-F238E27FC236}">
                <a16:creationId xmlns:a16="http://schemas.microsoft.com/office/drawing/2014/main" id="{DB2DFACD-FBE5-4DBE-8B75-908F857458C8}"/>
              </a:ext>
            </a:extLst>
          </p:cNvPr>
          <p:cNvSpPr/>
          <p:nvPr/>
        </p:nvSpPr>
        <p:spPr>
          <a:xfrm>
            <a:off x="6730480" y="1197230"/>
            <a:ext cx="1211161" cy="648329"/>
          </a:xfrm>
          <a:prstGeom prst="accentCallout1">
            <a:avLst>
              <a:gd name="adj1" fmla="val 73755"/>
              <a:gd name="adj2" fmla="val -8710"/>
              <a:gd name="adj3" fmla="val 110994"/>
              <a:gd name="adj4" fmla="val -21830"/>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Integration Engine</a:t>
            </a:r>
          </a:p>
        </p:txBody>
      </p:sp>
      <p:sp>
        <p:nvSpPr>
          <p:cNvPr id="26" name="Freeform: Shape 25">
            <a:extLst>
              <a:ext uri="{FF2B5EF4-FFF2-40B4-BE49-F238E27FC236}">
                <a16:creationId xmlns:a16="http://schemas.microsoft.com/office/drawing/2014/main" id="{84B80A73-5B0A-4D89-8878-061BD89C7909}"/>
              </a:ext>
            </a:extLst>
          </p:cNvPr>
          <p:cNvSpPr/>
          <p:nvPr/>
        </p:nvSpPr>
        <p:spPr>
          <a:xfrm>
            <a:off x="6443473" y="1950409"/>
            <a:ext cx="2125449" cy="157331"/>
          </a:xfrm>
          <a:custGeom>
            <a:avLst/>
            <a:gdLst>
              <a:gd name="connsiteX0" fmla="*/ 0 w 6627302"/>
              <a:gd name="connsiteY0" fmla="*/ 1576820 h 1576820"/>
              <a:gd name="connsiteX1" fmla="*/ 1359016 w 6627302"/>
              <a:gd name="connsiteY1" fmla="*/ 108746 h 1576820"/>
              <a:gd name="connsiteX2" fmla="*/ 3095537 w 6627302"/>
              <a:gd name="connsiteY2" fmla="*/ 108746 h 1576820"/>
              <a:gd name="connsiteX3" fmla="*/ 5016616 w 6627302"/>
              <a:gd name="connsiteY3" fmla="*/ 142302 h 1576820"/>
              <a:gd name="connsiteX4" fmla="*/ 6627302 w 6627302"/>
              <a:gd name="connsiteY4" fmla="*/ 209414 h 1576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7302" h="1576820">
                <a:moveTo>
                  <a:pt x="0" y="1576820"/>
                </a:moveTo>
                <a:cubicBezTo>
                  <a:pt x="421546" y="965122"/>
                  <a:pt x="843093" y="353425"/>
                  <a:pt x="1359016" y="108746"/>
                </a:cubicBezTo>
                <a:cubicBezTo>
                  <a:pt x="1874939" y="-135933"/>
                  <a:pt x="3095537" y="108746"/>
                  <a:pt x="3095537" y="108746"/>
                </a:cubicBezTo>
                <a:lnTo>
                  <a:pt x="5016616" y="142302"/>
                </a:lnTo>
                <a:cubicBezTo>
                  <a:pt x="5605244" y="159080"/>
                  <a:pt x="6381225" y="164673"/>
                  <a:pt x="6627302" y="209414"/>
                </a:cubicBezTo>
              </a:path>
            </a:pathLst>
          </a:custGeom>
          <a:noFill/>
          <a:ln w="57150">
            <a:solidFill>
              <a:srgbClr val="FF0000"/>
            </a:solidFill>
            <a:tailEnd type="triangle" w="lg" len="lg"/>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prstClr val="white"/>
              </a:solidFill>
              <a:latin typeface="Calibri" panose="020F0502020204030204"/>
            </a:endParaRPr>
          </a:p>
        </p:txBody>
      </p:sp>
      <p:pic>
        <p:nvPicPr>
          <p:cNvPr id="28" name="Graphic 27" descr="Document">
            <a:extLst>
              <a:ext uri="{FF2B5EF4-FFF2-40B4-BE49-F238E27FC236}">
                <a16:creationId xmlns:a16="http://schemas.microsoft.com/office/drawing/2014/main" id="{73379A2C-B8D7-4A72-9D92-158903FC6A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43469" y="1083938"/>
            <a:ext cx="685800" cy="685800"/>
          </a:xfrm>
          <a:prstGeom prst="rect">
            <a:avLst/>
          </a:prstGeom>
        </p:spPr>
      </p:pic>
      <p:pic>
        <p:nvPicPr>
          <p:cNvPr id="30" name="Graphic 29" descr="Traffic light">
            <a:extLst>
              <a:ext uri="{FF2B5EF4-FFF2-40B4-BE49-F238E27FC236}">
                <a16:creationId xmlns:a16="http://schemas.microsoft.com/office/drawing/2014/main" id="{B608016E-818E-4064-9349-9D086EF8B04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43469" y="1769738"/>
            <a:ext cx="685800" cy="685800"/>
          </a:xfrm>
          <a:prstGeom prst="rect">
            <a:avLst/>
          </a:prstGeom>
        </p:spPr>
      </p:pic>
      <p:sp>
        <p:nvSpPr>
          <p:cNvPr id="32" name="Callout: Line with Accent Bar 31">
            <a:extLst>
              <a:ext uri="{FF2B5EF4-FFF2-40B4-BE49-F238E27FC236}">
                <a16:creationId xmlns:a16="http://schemas.microsoft.com/office/drawing/2014/main" id="{5B0D627B-ED12-4854-B680-2F80507DA284}"/>
              </a:ext>
            </a:extLst>
          </p:cNvPr>
          <p:cNvSpPr/>
          <p:nvPr/>
        </p:nvSpPr>
        <p:spPr>
          <a:xfrm>
            <a:off x="9433771" y="1179084"/>
            <a:ext cx="1211161" cy="1081771"/>
          </a:xfrm>
          <a:prstGeom prst="accentCallout1">
            <a:avLst>
              <a:gd name="adj1" fmla="val 73332"/>
              <a:gd name="adj2" fmla="val -4180"/>
              <a:gd name="adj3" fmla="val 73502"/>
              <a:gd name="adj4" fmla="val -9751"/>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defRPr/>
            </a:pPr>
            <a:r>
              <a:rPr lang="en-GB" sz="1350" dirty="0">
                <a:solidFill>
                  <a:prstClr val="white"/>
                </a:solidFill>
                <a:latin typeface="Calibri" panose="020F0502020204030204"/>
              </a:rPr>
              <a:t>Analytics, reports, local stoplights, automatic locking, etc.</a:t>
            </a:r>
          </a:p>
        </p:txBody>
      </p:sp>
      <p:pic>
        <p:nvPicPr>
          <p:cNvPr id="34" name="Graphic 33" descr="Lock">
            <a:extLst>
              <a:ext uri="{FF2B5EF4-FFF2-40B4-BE49-F238E27FC236}">
                <a16:creationId xmlns:a16="http://schemas.microsoft.com/office/drawing/2014/main" id="{FCE4E454-9EDD-4CE8-9ECB-3763C928A2B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655609" y="2342390"/>
            <a:ext cx="685800" cy="685800"/>
          </a:xfrm>
          <a:prstGeom prst="rect">
            <a:avLst/>
          </a:prstGeom>
        </p:spPr>
      </p:pic>
      <p:pic>
        <p:nvPicPr>
          <p:cNvPr id="20" name="Picture 19"/>
          <p:cNvPicPr>
            <a:picLocks noChangeAspect="1"/>
          </p:cNvPicPr>
          <p:nvPr/>
        </p:nvPicPr>
        <p:blipFill>
          <a:blip r:embed="rId23"/>
          <a:stretch>
            <a:fillRect/>
          </a:stretch>
        </p:blipFill>
        <p:spPr>
          <a:xfrm>
            <a:off x="1772338" y="6007259"/>
            <a:ext cx="1011752" cy="613824"/>
          </a:xfrm>
          <a:prstGeom prst="rect">
            <a:avLst/>
          </a:prstGeom>
        </p:spPr>
      </p:pic>
      <p:pic>
        <p:nvPicPr>
          <p:cNvPr id="29" name="Picture 28"/>
          <p:cNvPicPr>
            <a:picLocks noChangeAspect="1"/>
          </p:cNvPicPr>
          <p:nvPr/>
        </p:nvPicPr>
        <p:blipFill>
          <a:blip r:embed="rId24"/>
          <a:stretch>
            <a:fillRect/>
          </a:stretch>
        </p:blipFill>
        <p:spPr>
          <a:xfrm>
            <a:off x="6580290" y="4303817"/>
            <a:ext cx="3843645" cy="2275365"/>
          </a:xfrm>
          <a:prstGeom prst="rect">
            <a:avLst/>
          </a:prstGeom>
        </p:spPr>
      </p:pic>
    </p:spTree>
    <p:extLst>
      <p:ext uri="{BB962C8B-B14F-4D97-AF65-F5344CB8AC3E}">
        <p14:creationId xmlns:p14="http://schemas.microsoft.com/office/powerpoint/2010/main" val="52953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xtShape 1"/>
          <p:cNvSpPr txBox="1"/>
          <p:nvPr/>
        </p:nvSpPr>
        <p:spPr>
          <a:xfrm>
            <a:off x="838080" y="365040"/>
            <a:ext cx="10515240" cy="739800"/>
          </a:xfrm>
          <a:prstGeom prst="rect">
            <a:avLst/>
          </a:prstGeom>
          <a:noFill/>
          <a:ln>
            <a:noFill/>
          </a:ln>
        </p:spPr>
        <p:txBody>
          <a:bodyPr anchor="ctr">
            <a:noAutofit/>
          </a:bodyPr>
          <a:lstStyle/>
          <a:p>
            <a:pPr>
              <a:lnSpc>
                <a:spcPct val="90000"/>
              </a:lnSpc>
            </a:pPr>
            <a:r>
              <a:rPr lang="da-DK" sz="4400" b="0" strike="noStrike" spc="-1" dirty="0">
                <a:solidFill>
                  <a:srgbClr val="000000"/>
                </a:solidFill>
                <a:latin typeface="Gill Sans MT"/>
              </a:rPr>
              <a:t>Indhold - 5 ECTS ST3ITS3</a:t>
            </a:r>
            <a:endParaRPr lang="da-DK" sz="4400" b="0" strike="noStrike" spc="-1" dirty="0">
              <a:solidFill>
                <a:srgbClr val="000000"/>
              </a:solidFill>
              <a:latin typeface="Calibri"/>
            </a:endParaRPr>
          </a:p>
        </p:txBody>
      </p:sp>
      <p:sp>
        <p:nvSpPr>
          <p:cNvPr id="191" name="TextShape 2"/>
          <p:cNvSpPr txBox="1"/>
          <p:nvPr/>
        </p:nvSpPr>
        <p:spPr>
          <a:xfrm>
            <a:off x="838080" y="1311840"/>
            <a:ext cx="10515240" cy="4864680"/>
          </a:xfrm>
          <a:prstGeom prst="rect">
            <a:avLst/>
          </a:prstGeom>
          <a:noFill/>
          <a:ln>
            <a:noFill/>
          </a:ln>
        </p:spPr>
        <p:txBody>
          <a:bodyPr>
            <a:normAutofit fontScale="95500" lnSpcReduction="10000"/>
          </a:bodyPr>
          <a:lstStyle/>
          <a:p>
            <a:r>
              <a:rPr lang="da-DK" sz="2000" b="1" dirty="0"/>
              <a:t>Anvende </a:t>
            </a:r>
            <a:r>
              <a:rPr lang="da-DK" sz="2000" dirty="0"/>
              <a:t>designmønstre til udvikling af applikationer</a:t>
            </a:r>
          </a:p>
          <a:p>
            <a:endParaRPr lang="da-DK" sz="2000" b="1" dirty="0"/>
          </a:p>
          <a:p>
            <a:r>
              <a:rPr lang="da-DK" sz="2000" b="1" dirty="0"/>
              <a:t>Redegøre</a:t>
            </a:r>
            <a:r>
              <a:rPr lang="da-DK" sz="2000" dirty="0"/>
              <a:t> for udvalgte designmønstre</a:t>
            </a:r>
            <a:r>
              <a:rPr lang="da-DK" sz="2000" b="1" dirty="0"/>
              <a:t> </a:t>
            </a:r>
            <a:endParaRPr lang="da-DK" sz="2000" dirty="0"/>
          </a:p>
          <a:p>
            <a:endParaRPr lang="da-DK" sz="2000" b="1" dirty="0"/>
          </a:p>
          <a:p>
            <a:r>
              <a:rPr lang="da-DK" sz="2000" b="1" dirty="0"/>
              <a:t>Anvende</a:t>
            </a:r>
            <a:r>
              <a:rPr lang="da-DK" sz="2000" dirty="0"/>
              <a:t> relevante konfigurationsteknikker </a:t>
            </a:r>
          </a:p>
          <a:p>
            <a:endParaRPr lang="da-DK" sz="2000" b="1" dirty="0"/>
          </a:p>
          <a:p>
            <a:r>
              <a:rPr lang="da-DK" sz="2000" b="1" dirty="0"/>
              <a:t>Redegøre</a:t>
            </a:r>
            <a:r>
              <a:rPr lang="da-DK" sz="2000" dirty="0"/>
              <a:t> for relevante konfigurationsteknikker</a:t>
            </a:r>
          </a:p>
          <a:p>
            <a:endParaRPr lang="da-DK" sz="2000" b="1" dirty="0"/>
          </a:p>
          <a:p>
            <a:r>
              <a:rPr lang="da-DK" sz="2000" b="1" dirty="0"/>
              <a:t>Anvende</a:t>
            </a:r>
            <a:r>
              <a:rPr lang="da-DK" sz="2000" dirty="0"/>
              <a:t> parallel programmering </a:t>
            </a:r>
          </a:p>
          <a:p>
            <a:endParaRPr lang="da-DK" sz="2000" b="1" dirty="0"/>
          </a:p>
          <a:p>
            <a:r>
              <a:rPr lang="da-DK" sz="2000" b="1" dirty="0"/>
              <a:t>Redegøre</a:t>
            </a:r>
            <a:r>
              <a:rPr lang="da-DK" sz="2000" dirty="0"/>
              <a:t> for de til parallel programmering hørende synkroniseringsproblematikker</a:t>
            </a:r>
          </a:p>
          <a:p>
            <a:endParaRPr lang="da-DK" sz="2000" b="1" dirty="0"/>
          </a:p>
          <a:p>
            <a:r>
              <a:rPr lang="da-DK" sz="2000" b="1" dirty="0"/>
              <a:t>Anvende </a:t>
            </a:r>
            <a:r>
              <a:rPr lang="da-DK" sz="2000" dirty="0"/>
              <a:t>netværksværkskommunikation mellem applikationer på forskellige enheder</a:t>
            </a:r>
          </a:p>
          <a:p>
            <a:endParaRPr lang="da-DK" sz="2000" b="1" dirty="0"/>
          </a:p>
          <a:p>
            <a:r>
              <a:rPr lang="da-DK" sz="2000" b="1" dirty="0"/>
              <a:t>Anvende </a:t>
            </a:r>
            <a:r>
              <a:rPr lang="da-DK" sz="2000" dirty="0" err="1"/>
              <a:t>API'er</a:t>
            </a:r>
            <a:r>
              <a:rPr lang="da-DK" sz="2000" dirty="0"/>
              <a:t> til i en applikation at tilgå data fra eksterne systemer</a:t>
            </a:r>
          </a:p>
          <a:p>
            <a:endParaRPr lang="da-DK" sz="2000" b="1" dirty="0"/>
          </a:p>
          <a:p>
            <a:r>
              <a:rPr lang="da-DK" sz="2000" b="1" dirty="0"/>
              <a:t>Anvende</a:t>
            </a:r>
            <a:r>
              <a:rPr lang="da-DK" sz="2000" dirty="0"/>
              <a:t> et unit test framework til kvalitetssikring af programkode</a:t>
            </a:r>
          </a:p>
        </p:txBody>
      </p:sp>
      <p:pic>
        <p:nvPicPr>
          <p:cNvPr id="1026" name="Picture 2" descr="Too Much Cant Handle GIF by Amazon Prime Video">
            <a:extLst>
              <a:ext uri="{FF2B5EF4-FFF2-40B4-BE49-F238E27FC236}">
                <a16:creationId xmlns:a16="http://schemas.microsoft.com/office/drawing/2014/main" id="{8095352C-DF5E-F71E-CE3D-1A238E435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851" y="73590"/>
            <a:ext cx="4216862" cy="4216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13187</TotalTime>
  <Words>1425</Words>
  <Application>Microsoft Office PowerPoint</Application>
  <PresentationFormat>Widescreen</PresentationFormat>
  <Paragraphs>290</Paragraphs>
  <Slides>27</Slides>
  <Notes>10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27</vt:i4>
      </vt:variant>
    </vt:vector>
  </HeadingPairs>
  <TitlesOfParts>
    <vt:vector size="41" baseType="lpstr">
      <vt:lpstr>Aptos</vt:lpstr>
      <vt:lpstr>Aptos Narrow</vt:lpstr>
      <vt:lpstr>Arial</vt:lpstr>
      <vt:lpstr>AU Passata</vt:lpstr>
      <vt:lpstr>Calibri</vt:lpstr>
      <vt:lpstr>Gill Sans MT</vt:lpstr>
      <vt:lpstr>Symbol</vt:lpstr>
      <vt:lpstr>Tahoma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Henrik Kirk</vt:lpstr>
      <vt:lpstr>PowerPoint Presentation</vt:lpstr>
      <vt:lpstr>Michael</vt:lpstr>
      <vt:lpstr>PowerPoint Presentation</vt:lpstr>
      <vt:lpstr>ViraHawk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GAI</vt:lpstr>
      <vt:lpstr>GAI</vt:lpstr>
      <vt:lpstr>Set the scene (pre-promting)</vt:lpstr>
      <vt:lpstr>PowerPoint Presentation</vt:lpstr>
      <vt:lpstr>GAI</vt:lpstr>
      <vt:lpstr>PowerPoint Presentation</vt:lpstr>
      <vt:lpstr>GAI</vt:lpstr>
      <vt:lpstr>PowerPoint Presentation</vt:lpstr>
      <vt:lpstr>PowerPoint Presentation</vt:lpstr>
      <vt:lpstr>PowerPoint Presentation</vt:lpstr>
      <vt:lpstr>PowerPoint Presentation</vt:lpstr>
      <vt:lpstr>PowerPoint Presentation</vt:lpstr>
    </vt:vector>
  </TitlesOfParts>
  <Company>Aarhus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Sørensen Loft</dc:creator>
  <dc:description/>
  <cp:lastModifiedBy>Michael Sørensen Loft</cp:lastModifiedBy>
  <cp:revision>60</cp:revision>
  <dcterms:created xsi:type="dcterms:W3CDTF">2017-09-19T09:05:55Z</dcterms:created>
  <dcterms:modified xsi:type="dcterms:W3CDTF">2025-08-18T09:30:06Z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Aarhus University</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7</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16</vt:i4>
  </property>
</Properties>
</file>